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A7A407C6-91D9-4454-9D74-1A56FCC4DC1A}">
  <a:tblStyle styleId="{A7A407C6-91D9-4454-9D74-1A56FCC4DC1A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gif>
</file>

<file path=ppt/media/image04.jpg>
</file>

<file path=ppt/media/image05.jpg>
</file>

<file path=ppt/media/image06.png>
</file>

<file path=ppt/media/image07.png>
</file>

<file path=ppt/media/image0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Shape 3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Shape 42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Shape 4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Shape 4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Shape 5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Shape 53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Shape 5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Shape 5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Shape 5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hape 6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Shape 6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Shape 6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Shape 6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Shape 6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Shape 7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Shape 7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Shape 7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Shape 7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Shape 7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Shape 8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Shape 8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Shape 8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Shape 8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Shape 8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Shape 8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4.jpg"/><Relationship Id="rId4" Type="http://schemas.openxmlformats.org/officeDocument/2006/relationships/image" Target="../media/image0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8.gif"/><Relationship Id="rId4" Type="http://schemas.openxmlformats.org/officeDocument/2006/relationships/image" Target="../media/image0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6.png"/><Relationship Id="rId4" Type="http://schemas.openxmlformats.org/officeDocument/2006/relationships/image" Target="../media/image0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2.png"/><Relationship Id="rId4" Type="http://schemas.openxmlformats.org/officeDocument/2006/relationships/image" Target="../media/image05.jpg"/><Relationship Id="rId5" Type="http://schemas.openxmlformats.org/officeDocument/2006/relationships/image" Target="../media/image03.gif"/><Relationship Id="rId6" Type="http://schemas.openxmlformats.org/officeDocument/2006/relationships/image" Target="../media/image0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0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0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0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0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0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0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yandex.ru" TargetMode="External"/><Relationship Id="rId4" Type="http://schemas.openxmlformats.org/officeDocument/2006/relationships/image" Target="../media/image0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9EDF4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429300" y="1714500"/>
            <a:ext cx="51387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4000">
                <a:solidFill>
                  <a:srgbClr val="4C5D6E"/>
                </a:solidFill>
              </a:rPr>
              <a:t>Основы HTML</a:t>
            </a:r>
          </a:p>
        </p:txBody>
      </p:sp>
      <p:pic>
        <p:nvPicPr>
          <p:cNvPr descr="HTMLCSS.png" id="55" name="Shape 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1950" y="1714450"/>
            <a:ext cx="1714500" cy="1714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56"/>
          <p:cNvSpPr txBox="1"/>
          <p:nvPr>
            <p:ph type="ctrTitle"/>
          </p:nvPr>
        </p:nvSpPr>
        <p:spPr>
          <a:xfrm>
            <a:off x="3429300" y="571450"/>
            <a:ext cx="45675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BDC2CA"/>
                </a:solidFill>
              </a:rPr>
              <a:t>HTML CSS</a:t>
            </a:r>
          </a:p>
        </p:txBody>
      </p:sp>
      <p:sp>
        <p:nvSpPr>
          <p:cNvPr id="57" name="Shape 57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" name="Shape 60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63" name="Shape 63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2398" y="-8001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573598" y="-8001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11447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17159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22871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28583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4295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40007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45719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51431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57143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62855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68567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7427998" y="-8001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7999198" y="-8001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8570398" y="-8001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 txBox="1"/>
          <p:nvPr>
            <p:ph type="ctrTitle"/>
          </p:nvPr>
        </p:nvSpPr>
        <p:spPr>
          <a:xfrm>
            <a:off x="3427200" y="1143000"/>
            <a:ext cx="45675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ru" sz="2000">
                <a:solidFill>
                  <a:srgbClr val="4C5D6E"/>
                </a:solidFill>
              </a:rPr>
              <a:t>Урок 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/>
          <p:nvPr>
            <p:ph type="ctrTitle"/>
          </p:nvPr>
        </p:nvSpPr>
        <p:spPr>
          <a:xfrm>
            <a:off x="1142400" y="571500"/>
            <a:ext cx="6856799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Изображения</a:t>
            </a:r>
          </a:p>
        </p:txBody>
      </p:sp>
      <p:sp>
        <p:nvSpPr>
          <p:cNvPr id="360" name="Shape 360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1" name="Shape 361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366" name="Shape 366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7" name="Shape 367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8" name="Shape 368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9" name="Shape 369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0" name="Shape 370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1" name="Shape 371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2" name="Shape 372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4" name="Shape 374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5" name="Shape 375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6" name="Shape 376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7" name="Shape 377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8" name="Shape 378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9" name="Shape 379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0" name="Shape 380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1" name="Shape 381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3" name="Shape 383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5" name="Shape 385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386" name="Shape 386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Shape 387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4" name="Shape 394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5" name="Shape 395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6" name="Shape 396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7" name="Shape 397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8" name="Shape 398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9" name="Shape 399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0" name="Shape 400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1" name="Shape 401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2" name="Shape 402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3" name="Shape 403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4" name="Shape 404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5" name="Shape 405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6" name="Shape 406"/>
          <p:cNvSpPr txBox="1"/>
          <p:nvPr>
            <p:ph type="ctrTitle"/>
          </p:nvPr>
        </p:nvSpPr>
        <p:spPr>
          <a:xfrm>
            <a:off x="5360900" y="571450"/>
            <a:ext cx="3567899" cy="4441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2400">
                <a:solidFill>
                  <a:srgbClr val="4C5D6E"/>
                </a:solidFill>
              </a:rPr>
              <a:t>Формат JPEG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rgbClr val="990000"/>
                </a:solidFill>
              </a:rPr>
              <a:t>Плюсы: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Небольшой размер файла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Поддерживает 16 млн. цветов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Можно управлять качеством изображения при сохранении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>
                <a:solidFill>
                  <a:srgbClr val="990000"/>
                </a:solidFill>
              </a:rPr>
              <a:t>Минусы: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При сжатии размеров теряется качество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Не поддерживает прозрачность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  <p:pic>
        <p:nvPicPr>
          <p:cNvPr descr="1282664331_b281efb4d87c32703124d3d39a41bf61.jpg" id="407" name="Shape 40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0" y="-50"/>
            <a:ext cx="5143497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Shape 408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0" name="Shape 410"/>
          <p:cNvSpPr/>
          <p:nvPr/>
        </p:nvSpPr>
        <p:spPr>
          <a:xfrm>
            <a:off x="9368848" y="1714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1" name="Shape 411"/>
          <p:cNvSpPr/>
          <p:nvPr/>
        </p:nvSpPr>
        <p:spPr>
          <a:xfrm>
            <a:off x="9368848" y="2285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2" name="Shape 412"/>
          <p:cNvSpPr/>
          <p:nvPr/>
        </p:nvSpPr>
        <p:spPr>
          <a:xfrm>
            <a:off x="9368848" y="28574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3" name="Shape 413"/>
          <p:cNvSpPr/>
          <p:nvPr/>
        </p:nvSpPr>
        <p:spPr>
          <a:xfrm>
            <a:off x="9368848" y="3428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4" name="Shape 414"/>
          <p:cNvSpPr/>
          <p:nvPr/>
        </p:nvSpPr>
        <p:spPr>
          <a:xfrm>
            <a:off x="9368848" y="4000458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5" name="Shape 415"/>
          <p:cNvSpPr/>
          <p:nvPr/>
        </p:nvSpPr>
        <p:spPr>
          <a:xfrm>
            <a:off x="9368848" y="457195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416" name="Shape 416"/>
          <p:cNvSpPr/>
          <p:nvPr/>
        </p:nvSpPr>
        <p:spPr>
          <a:xfrm>
            <a:off x="9368848" y="11429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9368848" y="571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9368848" y="-6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9" name="Shape 419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420" name="Shape 420"/>
          <p:cNvPicPr preferRelativeResize="0"/>
          <p:nvPr/>
        </p:nvPicPr>
        <p:blipFill rotWithShape="1">
          <a:blip r:embed="rId4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Shape 421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7" name="Shape 427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8" name="Shape 428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9" name="Shape 429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0" name="Shape 430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1" name="Shape 431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2" name="Shape 432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3" name="Shape 433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4" name="Shape 434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5" name="Shape 435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6" name="Shape 436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7" name="Shape 437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8" name="Shape 438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9" name="Shape 439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0" name="Shape 440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1" name="Shape 441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2" name="Shape 442"/>
          <p:cNvSpPr/>
          <p:nvPr/>
        </p:nvSpPr>
        <p:spPr>
          <a:xfrm>
            <a:off x="9368848" y="1714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3" name="Shape 443"/>
          <p:cNvSpPr/>
          <p:nvPr/>
        </p:nvSpPr>
        <p:spPr>
          <a:xfrm>
            <a:off x="9368848" y="2285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4" name="Shape 444"/>
          <p:cNvSpPr/>
          <p:nvPr/>
        </p:nvSpPr>
        <p:spPr>
          <a:xfrm>
            <a:off x="9368848" y="28574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5" name="Shape 445"/>
          <p:cNvSpPr/>
          <p:nvPr/>
        </p:nvSpPr>
        <p:spPr>
          <a:xfrm>
            <a:off x="9368848" y="3428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6" name="Shape 446"/>
          <p:cNvSpPr/>
          <p:nvPr/>
        </p:nvSpPr>
        <p:spPr>
          <a:xfrm>
            <a:off x="9368848" y="4000458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7" name="Shape 447"/>
          <p:cNvSpPr/>
          <p:nvPr/>
        </p:nvSpPr>
        <p:spPr>
          <a:xfrm>
            <a:off x="9368848" y="457195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448" name="Shape 448"/>
          <p:cNvSpPr/>
          <p:nvPr/>
        </p:nvSpPr>
        <p:spPr>
          <a:xfrm>
            <a:off x="9368848" y="11429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9" name="Shape 449"/>
          <p:cNvSpPr/>
          <p:nvPr/>
        </p:nvSpPr>
        <p:spPr>
          <a:xfrm>
            <a:off x="9368848" y="571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0" name="Shape 450"/>
          <p:cNvSpPr/>
          <p:nvPr/>
        </p:nvSpPr>
        <p:spPr>
          <a:xfrm>
            <a:off x="9368848" y="-6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1" name="Shape 451"/>
          <p:cNvSpPr txBox="1"/>
          <p:nvPr>
            <p:ph type="ctrTitle"/>
          </p:nvPr>
        </p:nvSpPr>
        <p:spPr>
          <a:xfrm>
            <a:off x="5143200" y="571450"/>
            <a:ext cx="3427200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2400">
                <a:solidFill>
                  <a:srgbClr val="4C5D6E"/>
                </a:solidFill>
              </a:rPr>
              <a:t>Формат GIF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4C5D6E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990000"/>
                </a:solidFill>
              </a:rPr>
              <a:t>Плюсы: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Поддерживает анимацию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Поддерживает прозрачность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При сжатии не теряет в качестве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600">
                <a:solidFill>
                  <a:srgbClr val="990000"/>
                </a:solidFill>
              </a:rPr>
              <a:t>Минусы: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Кол-во цветов до 256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  <p:pic>
        <p:nvPicPr>
          <p:cNvPr descr="1_018.gif" id="452" name="Shape 452"/>
          <p:cNvPicPr preferRelativeResize="0"/>
          <p:nvPr/>
        </p:nvPicPr>
        <p:blipFill rotWithShape="1">
          <a:blip r:embed="rId3">
            <a:alphaModFix/>
          </a:blip>
          <a:srcRect b="0" l="8004" r="8004" t="0"/>
          <a:stretch/>
        </p:blipFill>
        <p:spPr>
          <a:xfrm>
            <a:off x="573600" y="1238775"/>
            <a:ext cx="3998402" cy="2665849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Shape 453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454" name="Shape 454"/>
          <p:cNvPicPr preferRelativeResize="0"/>
          <p:nvPr/>
        </p:nvPicPr>
        <p:blipFill rotWithShape="1">
          <a:blip r:embed="rId4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Shape 455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1" name="Shape 461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2" name="Shape 462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3" name="Shape 463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4" name="Shape 464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5" name="Shape 465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6" name="Shape 466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7" name="Shape 467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8" name="Shape 468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9" name="Shape 469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0" name="Shape 470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1" name="Shape 471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2" name="Shape 472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3" name="Shape 473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4" name="Shape 474"/>
          <p:cNvSpPr txBox="1"/>
          <p:nvPr>
            <p:ph type="ctrTitle"/>
          </p:nvPr>
        </p:nvSpPr>
        <p:spPr>
          <a:xfrm>
            <a:off x="5360900" y="571450"/>
            <a:ext cx="3567899" cy="4441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2400">
                <a:solidFill>
                  <a:srgbClr val="4C5D6E"/>
                </a:solidFill>
              </a:rPr>
              <a:t>PNG - 24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>
                <a:solidFill>
                  <a:srgbClr val="990000"/>
                </a:solidFill>
              </a:rPr>
              <a:t>Плюсы: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При сжатии не теряет в качестве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Использует 16 млн. цветов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Плавный переход от прозрачной области к цветной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>
                <a:solidFill>
                  <a:srgbClr val="990000"/>
                </a:solidFill>
              </a:rPr>
              <a:t>Минусы: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Большой размер файла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  <p:pic>
        <p:nvPicPr>
          <p:cNvPr descr="903.png" id="475" name="Shape 4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0" y="-50"/>
            <a:ext cx="5143498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Shape 476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7" name="Shape 477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8" name="Shape 478"/>
          <p:cNvSpPr/>
          <p:nvPr/>
        </p:nvSpPr>
        <p:spPr>
          <a:xfrm>
            <a:off x="9368848" y="1714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9" name="Shape 479"/>
          <p:cNvSpPr/>
          <p:nvPr/>
        </p:nvSpPr>
        <p:spPr>
          <a:xfrm>
            <a:off x="9368848" y="2285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0" name="Shape 480"/>
          <p:cNvSpPr/>
          <p:nvPr/>
        </p:nvSpPr>
        <p:spPr>
          <a:xfrm>
            <a:off x="9368848" y="28574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1" name="Shape 481"/>
          <p:cNvSpPr/>
          <p:nvPr/>
        </p:nvSpPr>
        <p:spPr>
          <a:xfrm>
            <a:off x="9368848" y="3428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2" name="Shape 482"/>
          <p:cNvSpPr/>
          <p:nvPr/>
        </p:nvSpPr>
        <p:spPr>
          <a:xfrm>
            <a:off x="9368848" y="4000458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3" name="Shape 483"/>
          <p:cNvSpPr/>
          <p:nvPr/>
        </p:nvSpPr>
        <p:spPr>
          <a:xfrm>
            <a:off x="9368848" y="457195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484" name="Shape 484"/>
          <p:cNvSpPr/>
          <p:nvPr/>
        </p:nvSpPr>
        <p:spPr>
          <a:xfrm>
            <a:off x="9368848" y="11429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5" name="Shape 485"/>
          <p:cNvSpPr/>
          <p:nvPr/>
        </p:nvSpPr>
        <p:spPr>
          <a:xfrm>
            <a:off x="9368848" y="571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6" name="Shape 486"/>
          <p:cNvSpPr/>
          <p:nvPr/>
        </p:nvSpPr>
        <p:spPr>
          <a:xfrm>
            <a:off x="9368848" y="-6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7" name="Shape 487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488" name="Shape 488"/>
          <p:cNvPicPr preferRelativeResize="0"/>
          <p:nvPr/>
        </p:nvPicPr>
        <p:blipFill rotWithShape="1">
          <a:blip r:embed="rId4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Shape 489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5" name="Shape 495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6" name="Shape 496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7" name="Shape 497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8" name="Shape 498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9" name="Shape 499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0" name="Shape 500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1" name="Shape 501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2" name="Shape 502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3" name="Shape 503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4" name="Shape 504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5" name="Shape 505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6" name="Shape 506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7" name="Shape 507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8" name="Shape 508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9" name="Shape 509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0" name="Shape 510"/>
          <p:cNvSpPr/>
          <p:nvPr/>
        </p:nvSpPr>
        <p:spPr>
          <a:xfrm>
            <a:off x="9368848" y="1714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1" name="Shape 511"/>
          <p:cNvSpPr/>
          <p:nvPr/>
        </p:nvSpPr>
        <p:spPr>
          <a:xfrm>
            <a:off x="9368848" y="2285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2" name="Shape 512"/>
          <p:cNvSpPr/>
          <p:nvPr/>
        </p:nvSpPr>
        <p:spPr>
          <a:xfrm>
            <a:off x="9368848" y="28574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3" name="Shape 513"/>
          <p:cNvSpPr/>
          <p:nvPr/>
        </p:nvSpPr>
        <p:spPr>
          <a:xfrm>
            <a:off x="9368848" y="3428959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4" name="Shape 514"/>
          <p:cNvSpPr/>
          <p:nvPr/>
        </p:nvSpPr>
        <p:spPr>
          <a:xfrm>
            <a:off x="9368848" y="4000458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5" name="Shape 515"/>
          <p:cNvSpPr/>
          <p:nvPr/>
        </p:nvSpPr>
        <p:spPr>
          <a:xfrm>
            <a:off x="9368848" y="457195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516" name="Shape 516"/>
          <p:cNvSpPr/>
          <p:nvPr/>
        </p:nvSpPr>
        <p:spPr>
          <a:xfrm>
            <a:off x="9368848" y="11429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7" name="Shape 517"/>
          <p:cNvSpPr/>
          <p:nvPr/>
        </p:nvSpPr>
        <p:spPr>
          <a:xfrm>
            <a:off x="9368848" y="571460"/>
            <a:ext cx="571200" cy="571500"/>
          </a:xfrm>
          <a:prstGeom prst="rect">
            <a:avLst/>
          </a:prstGeom>
          <a:noFill/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8" name="Shape 518"/>
          <p:cNvSpPr/>
          <p:nvPr/>
        </p:nvSpPr>
        <p:spPr>
          <a:xfrm>
            <a:off x="9368848" y="-6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9" name="Shape 519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520" name="Shape 520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Shape 521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jpg.jpg" id="522" name="Shape 5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9950" y="363425"/>
            <a:ext cx="14287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282664331_b281efb4d87c32703124d3d39a41bf61.gif" id="523" name="Shape 5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9950" y="1857325"/>
            <a:ext cx="14287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282664331_b281efb4d87c32703124d3d39a41bf61.png" id="524" name="Shape 5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39950" y="3428950"/>
            <a:ext cx="14287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Shape 525"/>
          <p:cNvSpPr txBox="1"/>
          <p:nvPr/>
        </p:nvSpPr>
        <p:spPr>
          <a:xfrm>
            <a:off x="3295675" y="363425"/>
            <a:ext cx="5446200" cy="1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ru"/>
              <a:t>Формат – JPEG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ru"/>
              <a:t>Разрешение – 150 х 150 px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ru"/>
              <a:t>Размер файла – 12 kB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6" name="Shape 526"/>
          <p:cNvSpPr txBox="1"/>
          <p:nvPr/>
        </p:nvSpPr>
        <p:spPr>
          <a:xfrm>
            <a:off x="3295675" y="1857325"/>
            <a:ext cx="5446200" cy="1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Формат – GIF</a:t>
            </a:r>
          </a:p>
          <a:p>
            <a:pPr lvl="0" rtl="0">
              <a:spcBef>
                <a:spcPts val="0"/>
              </a:spcBef>
              <a:buNone/>
            </a:pPr>
            <a:r>
              <a:rPr lang="ru"/>
              <a:t>Разрешение – 150 х 150 px</a:t>
            </a:r>
          </a:p>
          <a:p>
            <a:pPr lvl="0" rtl="0">
              <a:spcBef>
                <a:spcPts val="0"/>
              </a:spcBef>
              <a:buNone/>
            </a:pPr>
            <a:r>
              <a:rPr lang="ru"/>
              <a:t>Размер файла – 45,5 kB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7" name="Shape 527"/>
          <p:cNvSpPr txBox="1"/>
          <p:nvPr/>
        </p:nvSpPr>
        <p:spPr>
          <a:xfrm>
            <a:off x="3295675" y="3428950"/>
            <a:ext cx="5446200" cy="1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Формат – PNG-24</a:t>
            </a:r>
          </a:p>
          <a:p>
            <a:pPr lvl="0" rtl="0">
              <a:spcBef>
                <a:spcPts val="0"/>
              </a:spcBef>
              <a:buNone/>
            </a:pPr>
            <a:r>
              <a:rPr lang="ru"/>
              <a:t>Разрешение – 150 х 150 px</a:t>
            </a:r>
          </a:p>
          <a:p>
            <a:pPr lvl="0" rtl="0">
              <a:spcBef>
                <a:spcPts val="0"/>
              </a:spcBef>
              <a:buNone/>
            </a:pPr>
            <a:r>
              <a:rPr lang="ru"/>
              <a:t>Размер файла – 200,5 kB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Вставка изображения на страницу</a:t>
            </a:r>
          </a:p>
        </p:txBody>
      </p:sp>
      <p:sp>
        <p:nvSpPr>
          <p:cNvPr id="533" name="Shape 533"/>
          <p:cNvSpPr txBox="1"/>
          <p:nvPr>
            <p:ph type="ctrTitle"/>
          </p:nvPr>
        </p:nvSpPr>
        <p:spPr>
          <a:xfrm>
            <a:off x="1142375" y="1714450"/>
            <a:ext cx="6854400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rgbClr val="2C2D30"/>
                </a:solidFill>
              </a:rPr>
              <a:t>&lt;img </a:t>
            </a:r>
            <a:r>
              <a:rPr lang="ru" sz="1800">
                <a:solidFill>
                  <a:srgbClr val="351C75"/>
                </a:solidFill>
              </a:rPr>
              <a:t>src</a:t>
            </a:r>
            <a:r>
              <a:rPr lang="ru" sz="1800">
                <a:solidFill>
                  <a:srgbClr val="000000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img/my_foto.jpg</a:t>
            </a:r>
            <a:r>
              <a:rPr lang="ru" sz="1800">
                <a:solidFill>
                  <a:srgbClr val="000000"/>
                </a:solidFill>
              </a:rPr>
              <a:t>”</a:t>
            </a:r>
          </a:p>
          <a:p>
            <a:pPr indent="457200"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351C75"/>
                </a:solidFill>
              </a:rPr>
              <a:t>alt</a:t>
            </a:r>
            <a:r>
              <a:rPr lang="ru" sz="1800">
                <a:solidFill>
                  <a:srgbClr val="000000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это моя фотография</a:t>
            </a:r>
            <a:r>
              <a:rPr lang="ru" sz="1800">
                <a:solidFill>
                  <a:srgbClr val="000000"/>
                </a:solidFill>
              </a:rPr>
              <a:t>” </a:t>
            </a:r>
          </a:p>
          <a:p>
            <a:pPr indent="387350"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rgbClr val="351C75"/>
                </a:solidFill>
              </a:rPr>
              <a:t>title </a:t>
            </a:r>
            <a:r>
              <a:rPr lang="ru" sz="1800">
                <a:solidFill>
                  <a:srgbClr val="000000"/>
                </a:solidFill>
              </a:rPr>
              <a:t>= “</a:t>
            </a:r>
            <a:r>
              <a:rPr lang="ru" sz="1800">
                <a:solidFill>
                  <a:srgbClr val="38761D"/>
                </a:solidFill>
              </a:rPr>
              <a:t>это моя фотография</a:t>
            </a:r>
            <a:r>
              <a:rPr lang="ru" sz="1800">
                <a:solidFill>
                  <a:srgbClr val="000000"/>
                </a:solidFill>
              </a:rPr>
              <a:t>”</a:t>
            </a:r>
          </a:p>
          <a:p>
            <a:pPr indent="387350"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rgbClr val="351C75"/>
                </a:solidFill>
              </a:rPr>
              <a:t>width</a:t>
            </a:r>
            <a:r>
              <a:rPr lang="ru" sz="1800">
                <a:solidFill>
                  <a:srgbClr val="000000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300</a:t>
            </a:r>
            <a:r>
              <a:rPr lang="ru" sz="1800">
                <a:solidFill>
                  <a:srgbClr val="000000"/>
                </a:solidFill>
              </a:rPr>
              <a:t>” </a:t>
            </a:r>
            <a:r>
              <a:rPr lang="ru" sz="1800">
                <a:solidFill>
                  <a:srgbClr val="351C75"/>
                </a:solidFill>
              </a:rPr>
              <a:t>height</a:t>
            </a:r>
            <a:r>
              <a:rPr lang="ru" sz="1800">
                <a:solidFill>
                  <a:srgbClr val="000000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300</a:t>
            </a:r>
            <a:r>
              <a:rPr lang="ru" sz="1800">
                <a:solidFill>
                  <a:srgbClr val="000000"/>
                </a:solidFill>
              </a:rPr>
              <a:t>”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ru" sz="1800">
                <a:solidFill>
                  <a:srgbClr val="2C2D30"/>
                </a:solidFill>
              </a:rPr>
              <a:t>/&gt;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534" name="Shape 534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5" name="Shape 535"/>
          <p:cNvSpPr/>
          <p:nvPr/>
        </p:nvSpPr>
        <p:spPr>
          <a:xfrm>
            <a:off x="-799826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6" name="Shape 536"/>
          <p:cNvSpPr/>
          <p:nvPr/>
        </p:nvSpPr>
        <p:spPr>
          <a:xfrm>
            <a:off x="-799826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7" name="Shape 537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8" name="Shape 538"/>
          <p:cNvSpPr/>
          <p:nvPr/>
        </p:nvSpPr>
        <p:spPr>
          <a:xfrm>
            <a:off x="-799826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9" name="Shape 539"/>
          <p:cNvSpPr/>
          <p:nvPr/>
        </p:nvSpPr>
        <p:spPr>
          <a:xfrm>
            <a:off x="-799826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540" name="Shape 540"/>
          <p:cNvSpPr/>
          <p:nvPr/>
        </p:nvSpPr>
        <p:spPr>
          <a:xfrm>
            <a:off x="-799826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1" name="Shape 541"/>
          <p:cNvSpPr/>
          <p:nvPr/>
        </p:nvSpPr>
        <p:spPr>
          <a:xfrm>
            <a:off x="-799826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2" name="Shape 542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3" name="Shape 543"/>
          <p:cNvSpPr/>
          <p:nvPr/>
        </p:nvSpPr>
        <p:spPr>
          <a:xfrm>
            <a:off x="-26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4" name="Shape 544"/>
          <p:cNvSpPr/>
          <p:nvPr/>
        </p:nvSpPr>
        <p:spPr>
          <a:xfrm>
            <a:off x="5711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5" name="Shape 545"/>
          <p:cNvSpPr/>
          <p:nvPr/>
        </p:nvSpPr>
        <p:spPr>
          <a:xfrm>
            <a:off x="1142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6" name="Shape 546"/>
          <p:cNvSpPr/>
          <p:nvPr/>
        </p:nvSpPr>
        <p:spPr>
          <a:xfrm>
            <a:off x="1713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7" name="Shape 547"/>
          <p:cNvSpPr/>
          <p:nvPr/>
        </p:nvSpPr>
        <p:spPr>
          <a:xfrm>
            <a:off x="2284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8" name="Shape 548"/>
          <p:cNvSpPr/>
          <p:nvPr/>
        </p:nvSpPr>
        <p:spPr>
          <a:xfrm>
            <a:off x="2855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9" name="Shape 549"/>
          <p:cNvSpPr/>
          <p:nvPr/>
        </p:nvSpPr>
        <p:spPr>
          <a:xfrm>
            <a:off x="3427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0" name="Shape 550"/>
          <p:cNvSpPr/>
          <p:nvPr/>
        </p:nvSpPr>
        <p:spPr>
          <a:xfrm>
            <a:off x="3998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1" name="Shape 551"/>
          <p:cNvSpPr/>
          <p:nvPr/>
        </p:nvSpPr>
        <p:spPr>
          <a:xfrm>
            <a:off x="4569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2" name="Shape 552"/>
          <p:cNvSpPr/>
          <p:nvPr/>
        </p:nvSpPr>
        <p:spPr>
          <a:xfrm>
            <a:off x="5140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3" name="Shape 553"/>
          <p:cNvSpPr/>
          <p:nvPr/>
        </p:nvSpPr>
        <p:spPr>
          <a:xfrm>
            <a:off x="5711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4" name="Shape 554"/>
          <p:cNvSpPr/>
          <p:nvPr/>
        </p:nvSpPr>
        <p:spPr>
          <a:xfrm>
            <a:off x="6283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5" name="Shape 555"/>
          <p:cNvSpPr/>
          <p:nvPr/>
        </p:nvSpPr>
        <p:spPr>
          <a:xfrm>
            <a:off x="6854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6" name="Shape 556"/>
          <p:cNvSpPr/>
          <p:nvPr/>
        </p:nvSpPr>
        <p:spPr>
          <a:xfrm>
            <a:off x="7425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7" name="Shape 557"/>
          <p:cNvSpPr/>
          <p:nvPr/>
        </p:nvSpPr>
        <p:spPr>
          <a:xfrm>
            <a:off x="79967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8" name="Shape 558"/>
          <p:cNvSpPr/>
          <p:nvPr/>
        </p:nvSpPr>
        <p:spPr>
          <a:xfrm>
            <a:off x="85679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9" name="Shape 559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560" name="Shape 560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Shape 561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Shape 566"/>
          <p:cNvSpPr txBox="1"/>
          <p:nvPr>
            <p:ph type="ctrTitle"/>
          </p:nvPr>
        </p:nvSpPr>
        <p:spPr>
          <a:xfrm>
            <a:off x="1142400" y="571500"/>
            <a:ext cx="6856799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Списки</a:t>
            </a:r>
          </a:p>
        </p:txBody>
      </p:sp>
      <p:sp>
        <p:nvSpPr>
          <p:cNvPr id="567" name="Shape 567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8" name="Shape 568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9" name="Shape 569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0" name="Shape 570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1" name="Shape 571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2" name="Shape 572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573" name="Shape 573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4" name="Shape 574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5" name="Shape 575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6" name="Shape 576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7" name="Shape 577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8" name="Shape 578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9" name="Shape 579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0" name="Shape 580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1" name="Shape 581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2" name="Shape 582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3" name="Shape 583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4" name="Shape 584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5" name="Shape 585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6" name="Shape 586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7" name="Shape 587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8" name="Shape 588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9" name="Shape 589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0" name="Shape 590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1" name="Shape 591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2" name="Shape 592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593" name="Shape 593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Shape 594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Shape 599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Маркированные списки</a:t>
            </a:r>
          </a:p>
        </p:txBody>
      </p:sp>
      <p:sp>
        <p:nvSpPr>
          <p:cNvPr id="600" name="Shape 600"/>
          <p:cNvSpPr txBox="1"/>
          <p:nvPr>
            <p:ph type="ctrTitle"/>
          </p:nvPr>
        </p:nvSpPr>
        <p:spPr>
          <a:xfrm>
            <a:off x="1142375" y="1714450"/>
            <a:ext cx="3286199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000088"/>
                </a:solidFill>
              </a:rPr>
              <a:t>&lt;ul&gt;</a:t>
            </a:r>
          </a:p>
          <a:p>
            <a:pPr indent="-6985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000088"/>
                </a:solidFill>
              </a:rPr>
              <a:t>&lt;li&gt;</a:t>
            </a:r>
            <a:r>
              <a:rPr lang="ru" sz="1600">
                <a:solidFill>
                  <a:srgbClr val="2C2D30"/>
                </a:solidFill>
              </a:rPr>
              <a:t>Первый элемент</a:t>
            </a:r>
            <a:r>
              <a:rPr lang="ru" sz="1600">
                <a:solidFill>
                  <a:srgbClr val="000088"/>
                </a:solidFill>
              </a:rPr>
              <a:t>&lt;/li&gt;</a:t>
            </a:r>
          </a:p>
          <a:p>
            <a:pPr indent="-6985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000088"/>
                </a:solidFill>
              </a:rPr>
              <a:t>&lt;li&gt;</a:t>
            </a:r>
            <a:r>
              <a:rPr lang="ru" sz="1600">
                <a:solidFill>
                  <a:srgbClr val="2C2D30"/>
                </a:solidFill>
              </a:rPr>
              <a:t>Второй элемент</a:t>
            </a:r>
            <a:r>
              <a:rPr lang="ru" sz="1600">
                <a:solidFill>
                  <a:srgbClr val="000088"/>
                </a:solidFill>
              </a:rPr>
              <a:t>&lt;/li&gt;</a:t>
            </a:r>
          </a:p>
          <a:p>
            <a:pPr indent="-6985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000088"/>
                </a:solidFill>
              </a:rPr>
              <a:t>&lt;li&gt;</a:t>
            </a:r>
            <a:r>
              <a:rPr lang="ru" sz="1600">
                <a:solidFill>
                  <a:srgbClr val="2C2D30"/>
                </a:solidFill>
              </a:rPr>
              <a:t>Третий элемент</a:t>
            </a:r>
            <a:r>
              <a:rPr lang="ru" sz="1600">
                <a:solidFill>
                  <a:srgbClr val="000088"/>
                </a:solidFill>
              </a:rPr>
              <a:t>&lt;/li&gt;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000088"/>
                </a:solidFill>
              </a:rPr>
              <a:t>&lt;/ul&gt;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601" name="Shape 601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2" name="Shape 602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3" name="Shape 603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4" name="Shape 604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5" name="Shape 605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6" name="Shape 606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607" name="Shape 607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8" name="Shape 608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9" name="Shape 609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0" name="Shape 610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1" name="Shape 611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2" name="Shape 612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3" name="Shape 613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4" name="Shape 614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5" name="Shape 615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6" name="Shape 616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7" name="Shape 617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8" name="Shape 618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9" name="Shape 619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0" name="Shape 620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1" name="Shape 621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2" name="Shape 622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3" name="Shape 623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4" name="Shape 624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5" name="Shape 625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6" name="Shape 626"/>
          <p:cNvSpPr txBox="1"/>
          <p:nvPr>
            <p:ph type="ctrTitle"/>
          </p:nvPr>
        </p:nvSpPr>
        <p:spPr>
          <a:xfrm>
            <a:off x="5142000" y="1714500"/>
            <a:ext cx="2858399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1800">
                <a:solidFill>
                  <a:srgbClr val="2C2D30"/>
                </a:solidFill>
              </a:rPr>
              <a:t>Внешний вид на сайте: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 sz="1800">
              <a:solidFill>
                <a:srgbClr val="2C2D3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Первый элемент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Второй элемент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Char char="●"/>
            </a:pPr>
            <a:r>
              <a:rPr lang="ru" sz="1600">
                <a:solidFill>
                  <a:srgbClr val="2C2D30"/>
                </a:solidFill>
              </a:rPr>
              <a:t>Третий элемент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627" name="Shape 627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628" name="Shape 628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Shape 629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Shape 634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Нумерованные списки</a:t>
            </a:r>
          </a:p>
        </p:txBody>
      </p:sp>
      <p:sp>
        <p:nvSpPr>
          <p:cNvPr id="635" name="Shape 635"/>
          <p:cNvSpPr txBox="1"/>
          <p:nvPr>
            <p:ph type="ctrTitle"/>
          </p:nvPr>
        </p:nvSpPr>
        <p:spPr>
          <a:xfrm>
            <a:off x="1142375" y="1714450"/>
            <a:ext cx="3286199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000088"/>
                </a:solidFill>
              </a:rPr>
              <a:t>&lt;ol&gt;</a:t>
            </a:r>
          </a:p>
          <a:p>
            <a:pPr indent="-6985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000088"/>
                </a:solidFill>
              </a:rPr>
              <a:t>&lt;li&gt;</a:t>
            </a:r>
            <a:r>
              <a:rPr lang="ru" sz="1600">
                <a:solidFill>
                  <a:srgbClr val="2C2D30"/>
                </a:solidFill>
              </a:rPr>
              <a:t>Первый элемент</a:t>
            </a:r>
            <a:r>
              <a:rPr lang="ru" sz="1600">
                <a:solidFill>
                  <a:srgbClr val="000088"/>
                </a:solidFill>
              </a:rPr>
              <a:t>&lt;/li&gt;</a:t>
            </a:r>
          </a:p>
          <a:p>
            <a:pPr indent="-6985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000088"/>
                </a:solidFill>
              </a:rPr>
              <a:t>&lt;li&gt;</a:t>
            </a:r>
            <a:r>
              <a:rPr lang="ru" sz="1600">
                <a:solidFill>
                  <a:srgbClr val="2C2D30"/>
                </a:solidFill>
              </a:rPr>
              <a:t>Второй элемент</a:t>
            </a:r>
            <a:r>
              <a:rPr lang="ru" sz="1600">
                <a:solidFill>
                  <a:srgbClr val="000088"/>
                </a:solidFill>
              </a:rPr>
              <a:t>&lt;/li&gt;</a:t>
            </a:r>
          </a:p>
          <a:p>
            <a:pPr indent="-6985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000088"/>
                </a:solidFill>
              </a:rPr>
              <a:t>&lt;li&gt;</a:t>
            </a:r>
            <a:r>
              <a:rPr lang="ru" sz="1600">
                <a:solidFill>
                  <a:srgbClr val="2C2D30"/>
                </a:solidFill>
              </a:rPr>
              <a:t>Третий элемент</a:t>
            </a:r>
            <a:r>
              <a:rPr lang="ru" sz="1600">
                <a:solidFill>
                  <a:srgbClr val="000088"/>
                </a:solidFill>
              </a:rPr>
              <a:t>&lt;/li&gt;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ru" sz="1600">
                <a:solidFill>
                  <a:srgbClr val="000088"/>
                </a:solidFill>
              </a:rPr>
              <a:t>&lt;/ol&gt;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636" name="Shape 636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7" name="Shape 637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8" name="Shape 638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9" name="Shape 639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0" name="Shape 640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1" name="Shape 641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642" name="Shape 642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3" name="Shape 643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4" name="Shape 644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5" name="Shape 645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6" name="Shape 646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7" name="Shape 647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8" name="Shape 648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9" name="Shape 649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0" name="Shape 650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1" name="Shape 651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2" name="Shape 652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3" name="Shape 653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4" name="Shape 654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5" name="Shape 655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6" name="Shape 656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7" name="Shape 657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8" name="Shape 658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9" name="Shape 659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0" name="Shape 660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1" name="Shape 661"/>
          <p:cNvSpPr txBox="1"/>
          <p:nvPr>
            <p:ph type="ctrTitle"/>
          </p:nvPr>
        </p:nvSpPr>
        <p:spPr>
          <a:xfrm>
            <a:off x="5142000" y="1714500"/>
            <a:ext cx="2858399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1800">
                <a:solidFill>
                  <a:srgbClr val="2C2D30"/>
                </a:solidFill>
              </a:rPr>
              <a:t>Внешний вид на сайте: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rgbClr val="2C2D30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Первый элемент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Второй элемент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Третий элемент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662" name="Shape 662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663" name="Shape 663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4" name="Shape 664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Shape 669"/>
          <p:cNvSpPr txBox="1"/>
          <p:nvPr>
            <p:ph type="ctrTitle"/>
          </p:nvPr>
        </p:nvSpPr>
        <p:spPr>
          <a:xfrm>
            <a:off x="1142400" y="571500"/>
            <a:ext cx="6856799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Формы и их элементы</a:t>
            </a:r>
          </a:p>
        </p:txBody>
      </p:sp>
      <p:sp>
        <p:nvSpPr>
          <p:cNvPr id="670" name="Shape 670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1" name="Shape 671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2" name="Shape 672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3" name="Shape 673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4" name="Shape 674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5" name="Shape 675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676" name="Shape 676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7" name="Shape 677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8" name="Shape 678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9" name="Shape 679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0" name="Shape 680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1" name="Shape 681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2" name="Shape 682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3" name="Shape 683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4" name="Shape 684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5" name="Shape 685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6" name="Shape 686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7" name="Shape 687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8" name="Shape 688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9" name="Shape 689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0" name="Shape 690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1" name="Shape 691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2" name="Shape 692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3" name="Shape 693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4" name="Shape 694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5" name="Shape 695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696" name="Shape 696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7" name="Shape 697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ctrTitle"/>
          </p:nvPr>
        </p:nvSpPr>
        <p:spPr>
          <a:xfrm>
            <a:off x="1144800" y="275625"/>
            <a:ext cx="6854400" cy="498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План урока</a:t>
            </a:r>
          </a:p>
        </p:txBody>
      </p:sp>
      <p:sp>
        <p:nvSpPr>
          <p:cNvPr id="88" name="Shape 88"/>
          <p:cNvSpPr txBox="1"/>
          <p:nvPr>
            <p:ph type="ctrTitle"/>
          </p:nvPr>
        </p:nvSpPr>
        <p:spPr>
          <a:xfrm>
            <a:off x="1144800" y="849625"/>
            <a:ext cx="6854400" cy="37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Спецсимволы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Гиперссылки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Изображения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Списки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AutoNum type="arabicPeriod"/>
            </a:pPr>
            <a:r>
              <a:rPr lang="ru" sz="1600">
                <a:solidFill>
                  <a:srgbClr val="2C2D30"/>
                </a:solidFill>
              </a:rPr>
              <a:t>Формы и их элементы</a:t>
            </a:r>
          </a:p>
        </p:txBody>
      </p:sp>
      <p:sp>
        <p:nvSpPr>
          <p:cNvPr id="89" name="Shape 89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95" name="Shape 95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115" name="Shape 115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Shape 702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Структура</a:t>
            </a:r>
          </a:p>
        </p:txBody>
      </p:sp>
      <p:sp>
        <p:nvSpPr>
          <p:cNvPr id="703" name="Shape 703"/>
          <p:cNvSpPr txBox="1"/>
          <p:nvPr>
            <p:ph type="ctrTitle"/>
          </p:nvPr>
        </p:nvSpPr>
        <p:spPr>
          <a:xfrm>
            <a:off x="1142375" y="1714450"/>
            <a:ext cx="6854400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&lt;form </a:t>
            </a:r>
            <a:r>
              <a:rPr lang="ru" sz="1800">
                <a:solidFill>
                  <a:srgbClr val="990000"/>
                </a:solidFill>
              </a:rPr>
              <a:t>action</a:t>
            </a:r>
            <a:r>
              <a:rPr lang="ru" sz="1800">
                <a:solidFill>
                  <a:srgbClr val="000088"/>
                </a:solidFill>
              </a:rPr>
              <a:t>="</a:t>
            </a:r>
            <a:r>
              <a:rPr lang="ru" sz="1800">
                <a:solidFill>
                  <a:srgbClr val="38761D"/>
                </a:solidFill>
              </a:rPr>
              <a:t>URL</a:t>
            </a:r>
            <a:r>
              <a:rPr lang="ru" sz="1800">
                <a:solidFill>
                  <a:srgbClr val="000088"/>
                </a:solidFill>
              </a:rPr>
              <a:t>"&gt;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&lt;fieldset&gt; </a:t>
            </a:r>
          </a:p>
          <a:p>
            <a:pPr indent="457200"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&lt;legend&gt;</a:t>
            </a:r>
            <a:r>
              <a:rPr lang="ru" sz="1800">
                <a:solidFill>
                  <a:srgbClr val="2C2D30"/>
                </a:solidFill>
              </a:rPr>
              <a:t>Контактные данные</a:t>
            </a:r>
            <a:r>
              <a:rPr lang="ru" sz="1800">
                <a:solidFill>
                  <a:srgbClr val="000088"/>
                </a:solidFill>
              </a:rPr>
              <a:t>&lt;/legend&gt;</a:t>
            </a:r>
          </a:p>
          <a:p>
            <a:pPr indent="457200"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2C2D30"/>
                </a:solidFill>
              </a:rPr>
              <a:t>...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&lt;/fieldset&gt;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&lt;/form&gt;</a:t>
            </a:r>
          </a:p>
        </p:txBody>
      </p:sp>
      <p:sp>
        <p:nvSpPr>
          <p:cNvPr id="704" name="Shape 704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5" name="Shape 705"/>
          <p:cNvSpPr/>
          <p:nvPr/>
        </p:nvSpPr>
        <p:spPr>
          <a:xfrm>
            <a:off x="-799826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6" name="Shape 706"/>
          <p:cNvSpPr/>
          <p:nvPr/>
        </p:nvSpPr>
        <p:spPr>
          <a:xfrm>
            <a:off x="-799826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7" name="Shape 707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8" name="Shape 708"/>
          <p:cNvSpPr/>
          <p:nvPr/>
        </p:nvSpPr>
        <p:spPr>
          <a:xfrm>
            <a:off x="-799826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9" name="Shape 709"/>
          <p:cNvSpPr/>
          <p:nvPr/>
        </p:nvSpPr>
        <p:spPr>
          <a:xfrm>
            <a:off x="-799826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710" name="Shape 710"/>
          <p:cNvSpPr/>
          <p:nvPr/>
        </p:nvSpPr>
        <p:spPr>
          <a:xfrm>
            <a:off x="-799826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1" name="Shape 711"/>
          <p:cNvSpPr/>
          <p:nvPr/>
        </p:nvSpPr>
        <p:spPr>
          <a:xfrm>
            <a:off x="-799826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2" name="Shape 712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3" name="Shape 713"/>
          <p:cNvSpPr/>
          <p:nvPr/>
        </p:nvSpPr>
        <p:spPr>
          <a:xfrm>
            <a:off x="-26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4" name="Shape 714"/>
          <p:cNvSpPr/>
          <p:nvPr/>
        </p:nvSpPr>
        <p:spPr>
          <a:xfrm>
            <a:off x="5711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5" name="Shape 715"/>
          <p:cNvSpPr/>
          <p:nvPr/>
        </p:nvSpPr>
        <p:spPr>
          <a:xfrm>
            <a:off x="1142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6" name="Shape 716"/>
          <p:cNvSpPr/>
          <p:nvPr/>
        </p:nvSpPr>
        <p:spPr>
          <a:xfrm>
            <a:off x="1713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7" name="Shape 717"/>
          <p:cNvSpPr/>
          <p:nvPr/>
        </p:nvSpPr>
        <p:spPr>
          <a:xfrm>
            <a:off x="2284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8" name="Shape 718"/>
          <p:cNvSpPr/>
          <p:nvPr/>
        </p:nvSpPr>
        <p:spPr>
          <a:xfrm>
            <a:off x="2855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9" name="Shape 719"/>
          <p:cNvSpPr/>
          <p:nvPr/>
        </p:nvSpPr>
        <p:spPr>
          <a:xfrm>
            <a:off x="3427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0" name="Shape 720"/>
          <p:cNvSpPr/>
          <p:nvPr/>
        </p:nvSpPr>
        <p:spPr>
          <a:xfrm>
            <a:off x="3998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1" name="Shape 721"/>
          <p:cNvSpPr/>
          <p:nvPr/>
        </p:nvSpPr>
        <p:spPr>
          <a:xfrm>
            <a:off x="4569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2" name="Shape 722"/>
          <p:cNvSpPr/>
          <p:nvPr/>
        </p:nvSpPr>
        <p:spPr>
          <a:xfrm>
            <a:off x="5140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3" name="Shape 723"/>
          <p:cNvSpPr/>
          <p:nvPr/>
        </p:nvSpPr>
        <p:spPr>
          <a:xfrm>
            <a:off x="5711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4" name="Shape 724"/>
          <p:cNvSpPr/>
          <p:nvPr/>
        </p:nvSpPr>
        <p:spPr>
          <a:xfrm>
            <a:off x="6283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5" name="Shape 725"/>
          <p:cNvSpPr/>
          <p:nvPr/>
        </p:nvSpPr>
        <p:spPr>
          <a:xfrm>
            <a:off x="6854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6" name="Shape 726"/>
          <p:cNvSpPr/>
          <p:nvPr/>
        </p:nvSpPr>
        <p:spPr>
          <a:xfrm>
            <a:off x="7425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7" name="Shape 727"/>
          <p:cNvSpPr/>
          <p:nvPr/>
        </p:nvSpPr>
        <p:spPr>
          <a:xfrm>
            <a:off x="79967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8" name="Shape 728"/>
          <p:cNvSpPr/>
          <p:nvPr/>
        </p:nvSpPr>
        <p:spPr>
          <a:xfrm>
            <a:off x="85679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9" name="Shape 729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730" name="Shape 730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1" name="Shape 731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Элементы форм</a:t>
            </a:r>
          </a:p>
        </p:txBody>
      </p:sp>
      <p:sp>
        <p:nvSpPr>
          <p:cNvPr id="737" name="Shape 737"/>
          <p:cNvSpPr txBox="1"/>
          <p:nvPr>
            <p:ph type="ctrTitle"/>
          </p:nvPr>
        </p:nvSpPr>
        <p:spPr>
          <a:xfrm>
            <a:off x="1142375" y="1714450"/>
            <a:ext cx="6854400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&lt;textarea </a:t>
            </a:r>
            <a:r>
              <a:rPr lang="ru" sz="1800">
                <a:solidFill>
                  <a:srgbClr val="990000"/>
                </a:solidFill>
              </a:rPr>
              <a:t>cols</a:t>
            </a:r>
            <a:r>
              <a:rPr lang="ru" sz="1800">
                <a:solidFill>
                  <a:srgbClr val="000088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30</a:t>
            </a:r>
            <a:r>
              <a:rPr lang="ru" sz="1800">
                <a:solidFill>
                  <a:srgbClr val="000088"/>
                </a:solidFill>
              </a:rPr>
              <a:t>” </a:t>
            </a:r>
            <a:r>
              <a:rPr lang="ru" sz="1800">
                <a:solidFill>
                  <a:srgbClr val="990000"/>
                </a:solidFill>
              </a:rPr>
              <a:t>rows</a:t>
            </a:r>
            <a:r>
              <a:rPr lang="ru" sz="1800">
                <a:solidFill>
                  <a:srgbClr val="000088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5</a:t>
            </a:r>
            <a:r>
              <a:rPr lang="ru" sz="1800">
                <a:solidFill>
                  <a:srgbClr val="000088"/>
                </a:solidFill>
              </a:rPr>
              <a:t>” </a:t>
            </a:r>
            <a:r>
              <a:rPr lang="ru" sz="1800">
                <a:solidFill>
                  <a:srgbClr val="990000"/>
                </a:solidFill>
              </a:rPr>
              <a:t>name</a:t>
            </a:r>
            <a:r>
              <a:rPr lang="ru" sz="1800">
                <a:solidFill>
                  <a:srgbClr val="000088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title</a:t>
            </a:r>
            <a:r>
              <a:rPr lang="ru" sz="1800">
                <a:solidFill>
                  <a:srgbClr val="000088"/>
                </a:solidFill>
              </a:rPr>
              <a:t>” &gt; &lt;/textarea&gt;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&lt;select </a:t>
            </a:r>
            <a:r>
              <a:rPr lang="ru" sz="1800">
                <a:solidFill>
                  <a:srgbClr val="990000"/>
                </a:solidFill>
              </a:rPr>
              <a:t>name</a:t>
            </a:r>
            <a:r>
              <a:rPr lang="ru" sz="1800">
                <a:solidFill>
                  <a:srgbClr val="000088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year</a:t>
            </a:r>
            <a:r>
              <a:rPr lang="ru" sz="1800">
                <a:solidFill>
                  <a:srgbClr val="000088"/>
                </a:solidFill>
              </a:rPr>
              <a:t>” </a:t>
            </a:r>
            <a:r>
              <a:rPr lang="ru" sz="1800">
                <a:solidFill>
                  <a:srgbClr val="990000"/>
                </a:solidFill>
              </a:rPr>
              <a:t>multiple</a:t>
            </a:r>
            <a:r>
              <a:rPr lang="ru" sz="1800">
                <a:solidFill>
                  <a:srgbClr val="000088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multiple</a:t>
            </a:r>
            <a:r>
              <a:rPr lang="ru" sz="1800">
                <a:solidFill>
                  <a:srgbClr val="000088"/>
                </a:solidFill>
              </a:rPr>
              <a:t>“ </a:t>
            </a:r>
            <a:r>
              <a:rPr lang="ru" sz="1800">
                <a:solidFill>
                  <a:srgbClr val="990000"/>
                </a:solidFill>
              </a:rPr>
              <a:t>size</a:t>
            </a:r>
            <a:r>
              <a:rPr lang="ru" sz="1800">
                <a:solidFill>
                  <a:srgbClr val="000088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2</a:t>
            </a:r>
            <a:r>
              <a:rPr lang="ru" sz="1800">
                <a:solidFill>
                  <a:srgbClr val="000088"/>
                </a:solidFill>
              </a:rPr>
              <a:t>”&gt;</a:t>
            </a: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&lt;option </a:t>
            </a:r>
            <a:r>
              <a:rPr lang="ru" sz="1800">
                <a:solidFill>
                  <a:srgbClr val="990000"/>
                </a:solidFill>
              </a:rPr>
              <a:t>value</a:t>
            </a:r>
            <a:r>
              <a:rPr lang="ru" sz="1800">
                <a:solidFill>
                  <a:srgbClr val="000088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1</a:t>
            </a:r>
            <a:r>
              <a:rPr lang="ru" sz="1800">
                <a:solidFill>
                  <a:srgbClr val="000088"/>
                </a:solidFill>
              </a:rPr>
              <a:t>”&gt;1981&lt;/option&gt;</a:t>
            </a: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&lt;option </a:t>
            </a:r>
            <a:r>
              <a:rPr lang="ru" sz="1800">
                <a:solidFill>
                  <a:srgbClr val="990000"/>
                </a:solidFill>
              </a:rPr>
              <a:t>value</a:t>
            </a:r>
            <a:r>
              <a:rPr lang="ru" sz="1800">
                <a:solidFill>
                  <a:srgbClr val="000088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2</a:t>
            </a:r>
            <a:r>
              <a:rPr lang="ru" sz="1800">
                <a:solidFill>
                  <a:srgbClr val="000088"/>
                </a:solidFill>
              </a:rPr>
              <a:t>” </a:t>
            </a:r>
            <a:r>
              <a:rPr lang="ru" sz="1800">
                <a:solidFill>
                  <a:srgbClr val="990000"/>
                </a:solidFill>
              </a:rPr>
              <a:t>selected</a:t>
            </a:r>
            <a:r>
              <a:rPr lang="ru" sz="1800">
                <a:solidFill>
                  <a:srgbClr val="000088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selected</a:t>
            </a:r>
            <a:r>
              <a:rPr lang="ru" sz="1800">
                <a:solidFill>
                  <a:srgbClr val="000088"/>
                </a:solidFill>
              </a:rPr>
              <a:t>”&gt;1982&lt;/option&gt;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&lt;/select&gt;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&lt;input </a:t>
            </a:r>
            <a:r>
              <a:rPr lang="ru" sz="1800">
                <a:solidFill>
                  <a:srgbClr val="990000"/>
                </a:solidFill>
              </a:rPr>
              <a:t>type</a:t>
            </a:r>
            <a:r>
              <a:rPr lang="ru" sz="1800">
                <a:solidFill>
                  <a:srgbClr val="000088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text</a:t>
            </a:r>
            <a:r>
              <a:rPr lang="ru" sz="1800">
                <a:solidFill>
                  <a:srgbClr val="000088"/>
                </a:solidFill>
              </a:rPr>
              <a:t>” </a:t>
            </a:r>
            <a:r>
              <a:rPr lang="ru" sz="1800">
                <a:solidFill>
                  <a:srgbClr val="990000"/>
                </a:solidFill>
              </a:rPr>
              <a:t>name</a:t>
            </a:r>
            <a:r>
              <a:rPr lang="ru" sz="1800">
                <a:solidFill>
                  <a:srgbClr val="000088"/>
                </a:solidFill>
              </a:rPr>
              <a:t>=“</a:t>
            </a:r>
            <a:r>
              <a:rPr lang="ru" sz="1800">
                <a:solidFill>
                  <a:srgbClr val="38761D"/>
                </a:solidFill>
              </a:rPr>
              <a:t>title</a:t>
            </a:r>
            <a:r>
              <a:rPr lang="ru" sz="1800">
                <a:solidFill>
                  <a:srgbClr val="000088"/>
                </a:solidFill>
              </a:rPr>
              <a:t>” </a:t>
            </a:r>
            <a:r>
              <a:rPr lang="ru" sz="1800">
                <a:solidFill>
                  <a:srgbClr val="990000"/>
                </a:solidFill>
              </a:rPr>
              <a:t>value</a:t>
            </a:r>
            <a:r>
              <a:rPr lang="ru" sz="1800">
                <a:solidFill>
                  <a:srgbClr val="000088"/>
                </a:solidFill>
              </a:rPr>
              <a:t>=“…” /&gt;</a:t>
            </a:r>
          </a:p>
        </p:txBody>
      </p:sp>
      <p:sp>
        <p:nvSpPr>
          <p:cNvPr id="738" name="Shape 738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9" name="Shape 739"/>
          <p:cNvSpPr/>
          <p:nvPr/>
        </p:nvSpPr>
        <p:spPr>
          <a:xfrm>
            <a:off x="-799826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0" name="Shape 740"/>
          <p:cNvSpPr/>
          <p:nvPr/>
        </p:nvSpPr>
        <p:spPr>
          <a:xfrm>
            <a:off x="-799826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1" name="Shape 741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2" name="Shape 742"/>
          <p:cNvSpPr/>
          <p:nvPr/>
        </p:nvSpPr>
        <p:spPr>
          <a:xfrm>
            <a:off x="-799826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3" name="Shape 743"/>
          <p:cNvSpPr/>
          <p:nvPr/>
        </p:nvSpPr>
        <p:spPr>
          <a:xfrm>
            <a:off x="-799826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744" name="Shape 744"/>
          <p:cNvSpPr/>
          <p:nvPr/>
        </p:nvSpPr>
        <p:spPr>
          <a:xfrm>
            <a:off x="-799826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5" name="Shape 745"/>
          <p:cNvSpPr/>
          <p:nvPr/>
        </p:nvSpPr>
        <p:spPr>
          <a:xfrm>
            <a:off x="-799826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6" name="Shape 746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7" name="Shape 747"/>
          <p:cNvSpPr/>
          <p:nvPr/>
        </p:nvSpPr>
        <p:spPr>
          <a:xfrm>
            <a:off x="-26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8" name="Shape 748"/>
          <p:cNvSpPr/>
          <p:nvPr/>
        </p:nvSpPr>
        <p:spPr>
          <a:xfrm>
            <a:off x="5711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9" name="Shape 749"/>
          <p:cNvSpPr/>
          <p:nvPr/>
        </p:nvSpPr>
        <p:spPr>
          <a:xfrm>
            <a:off x="1142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0" name="Shape 750"/>
          <p:cNvSpPr/>
          <p:nvPr/>
        </p:nvSpPr>
        <p:spPr>
          <a:xfrm>
            <a:off x="1713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1" name="Shape 751"/>
          <p:cNvSpPr/>
          <p:nvPr/>
        </p:nvSpPr>
        <p:spPr>
          <a:xfrm>
            <a:off x="2284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2" name="Shape 752"/>
          <p:cNvSpPr/>
          <p:nvPr/>
        </p:nvSpPr>
        <p:spPr>
          <a:xfrm>
            <a:off x="2855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3" name="Shape 753"/>
          <p:cNvSpPr/>
          <p:nvPr/>
        </p:nvSpPr>
        <p:spPr>
          <a:xfrm>
            <a:off x="3427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4" name="Shape 754"/>
          <p:cNvSpPr/>
          <p:nvPr/>
        </p:nvSpPr>
        <p:spPr>
          <a:xfrm>
            <a:off x="3998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5" name="Shape 755"/>
          <p:cNvSpPr/>
          <p:nvPr/>
        </p:nvSpPr>
        <p:spPr>
          <a:xfrm>
            <a:off x="4569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6" name="Shape 756"/>
          <p:cNvSpPr/>
          <p:nvPr/>
        </p:nvSpPr>
        <p:spPr>
          <a:xfrm>
            <a:off x="5140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7" name="Shape 757"/>
          <p:cNvSpPr/>
          <p:nvPr/>
        </p:nvSpPr>
        <p:spPr>
          <a:xfrm>
            <a:off x="5711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8" name="Shape 758"/>
          <p:cNvSpPr/>
          <p:nvPr/>
        </p:nvSpPr>
        <p:spPr>
          <a:xfrm>
            <a:off x="6283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9" name="Shape 759"/>
          <p:cNvSpPr/>
          <p:nvPr/>
        </p:nvSpPr>
        <p:spPr>
          <a:xfrm>
            <a:off x="6854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0" name="Shape 760"/>
          <p:cNvSpPr/>
          <p:nvPr/>
        </p:nvSpPr>
        <p:spPr>
          <a:xfrm>
            <a:off x="7425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1" name="Shape 761"/>
          <p:cNvSpPr/>
          <p:nvPr/>
        </p:nvSpPr>
        <p:spPr>
          <a:xfrm>
            <a:off x="79967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2" name="Shape 762"/>
          <p:cNvSpPr/>
          <p:nvPr/>
        </p:nvSpPr>
        <p:spPr>
          <a:xfrm>
            <a:off x="85679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3" name="Shape 763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764" name="Shape 764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5" name="Shape 765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Shape 770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Использование тега &lt;label&gt;</a:t>
            </a:r>
          </a:p>
        </p:txBody>
      </p:sp>
      <p:sp>
        <p:nvSpPr>
          <p:cNvPr id="771" name="Shape 771"/>
          <p:cNvSpPr txBox="1"/>
          <p:nvPr>
            <p:ph type="ctrTitle"/>
          </p:nvPr>
        </p:nvSpPr>
        <p:spPr>
          <a:xfrm>
            <a:off x="1142375" y="1714450"/>
            <a:ext cx="6854400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2C2D30"/>
                </a:solidFill>
              </a:rPr>
              <a:t>Тег &lt;label&gt; устанавливает связь между текстом и элементом формы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000088"/>
                </a:solidFill>
              </a:rPr>
              <a:t>&lt;input</a:t>
            </a:r>
            <a:r>
              <a:rPr lang="ru" sz="1800">
                <a:solidFill>
                  <a:srgbClr val="2C2D30"/>
                </a:solidFill>
              </a:rPr>
              <a:t> </a:t>
            </a:r>
            <a:r>
              <a:rPr lang="ru" sz="1800">
                <a:solidFill>
                  <a:srgbClr val="660066"/>
                </a:solidFill>
              </a:rPr>
              <a:t>id</a:t>
            </a:r>
            <a:r>
              <a:rPr lang="ru" sz="1800">
                <a:solidFill>
                  <a:srgbClr val="2C2D30"/>
                </a:solidFill>
              </a:rPr>
              <a:t>=”</a:t>
            </a:r>
            <a:r>
              <a:rPr lang="ru" sz="1800">
                <a:solidFill>
                  <a:srgbClr val="008800"/>
                </a:solidFill>
              </a:rPr>
              <a:t>name_id</a:t>
            </a:r>
            <a:r>
              <a:rPr lang="ru" sz="1800">
                <a:solidFill>
                  <a:srgbClr val="2C2D30"/>
                </a:solidFill>
              </a:rPr>
              <a:t>”&gt; 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800">
                <a:solidFill>
                  <a:srgbClr val="2C2D30"/>
                </a:solidFill>
              </a:rPr>
              <a:t>&lt;</a:t>
            </a:r>
            <a:r>
              <a:rPr lang="ru" sz="1800">
                <a:solidFill>
                  <a:srgbClr val="000088"/>
                </a:solidFill>
              </a:rPr>
              <a:t>label</a:t>
            </a:r>
            <a:r>
              <a:rPr lang="ru" sz="1800">
                <a:solidFill>
                  <a:srgbClr val="2C2D30"/>
                </a:solidFill>
              </a:rPr>
              <a:t> </a:t>
            </a:r>
            <a:r>
              <a:rPr lang="ru" sz="1800">
                <a:solidFill>
                  <a:srgbClr val="660066"/>
                </a:solidFill>
              </a:rPr>
              <a:t>for</a:t>
            </a:r>
            <a:r>
              <a:rPr lang="ru" sz="1800">
                <a:solidFill>
                  <a:srgbClr val="2C2D30"/>
                </a:solidFill>
              </a:rPr>
              <a:t>="</a:t>
            </a:r>
            <a:r>
              <a:rPr lang="ru" sz="1800">
                <a:solidFill>
                  <a:srgbClr val="008800"/>
                </a:solidFill>
              </a:rPr>
              <a:t>name_id</a:t>
            </a:r>
            <a:r>
              <a:rPr lang="ru" sz="1800">
                <a:solidFill>
                  <a:srgbClr val="2C2D30"/>
                </a:solidFill>
              </a:rPr>
              <a:t>"&gt;Текст</a:t>
            </a:r>
            <a:r>
              <a:rPr lang="ru" sz="1800">
                <a:solidFill>
                  <a:srgbClr val="000088"/>
                </a:solidFill>
              </a:rPr>
              <a:t>&lt;/label&gt;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t/>
            </a:r>
            <a:endParaRPr sz="1800">
              <a:solidFill>
                <a:srgbClr val="2C2D30"/>
              </a:solidFill>
            </a:endParaRPr>
          </a:p>
        </p:txBody>
      </p:sp>
      <p:sp>
        <p:nvSpPr>
          <p:cNvPr id="772" name="Shape 772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3" name="Shape 773"/>
          <p:cNvSpPr/>
          <p:nvPr/>
        </p:nvSpPr>
        <p:spPr>
          <a:xfrm>
            <a:off x="-799826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4" name="Shape 774"/>
          <p:cNvSpPr/>
          <p:nvPr/>
        </p:nvSpPr>
        <p:spPr>
          <a:xfrm>
            <a:off x="-799826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5" name="Shape 775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6" name="Shape 776"/>
          <p:cNvSpPr/>
          <p:nvPr/>
        </p:nvSpPr>
        <p:spPr>
          <a:xfrm>
            <a:off x="-799826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7" name="Shape 777"/>
          <p:cNvSpPr/>
          <p:nvPr/>
        </p:nvSpPr>
        <p:spPr>
          <a:xfrm>
            <a:off x="-799826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778" name="Shape 778"/>
          <p:cNvSpPr/>
          <p:nvPr/>
        </p:nvSpPr>
        <p:spPr>
          <a:xfrm>
            <a:off x="-799826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9" name="Shape 779"/>
          <p:cNvSpPr/>
          <p:nvPr/>
        </p:nvSpPr>
        <p:spPr>
          <a:xfrm>
            <a:off x="-799826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0" name="Shape 780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1" name="Shape 781"/>
          <p:cNvSpPr/>
          <p:nvPr/>
        </p:nvSpPr>
        <p:spPr>
          <a:xfrm>
            <a:off x="-26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2" name="Shape 782"/>
          <p:cNvSpPr/>
          <p:nvPr/>
        </p:nvSpPr>
        <p:spPr>
          <a:xfrm>
            <a:off x="5711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3" name="Shape 783"/>
          <p:cNvSpPr/>
          <p:nvPr/>
        </p:nvSpPr>
        <p:spPr>
          <a:xfrm>
            <a:off x="1142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4" name="Shape 784"/>
          <p:cNvSpPr/>
          <p:nvPr/>
        </p:nvSpPr>
        <p:spPr>
          <a:xfrm>
            <a:off x="1713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5" name="Shape 785"/>
          <p:cNvSpPr/>
          <p:nvPr/>
        </p:nvSpPr>
        <p:spPr>
          <a:xfrm>
            <a:off x="2284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6" name="Shape 786"/>
          <p:cNvSpPr/>
          <p:nvPr/>
        </p:nvSpPr>
        <p:spPr>
          <a:xfrm>
            <a:off x="2855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7" name="Shape 787"/>
          <p:cNvSpPr/>
          <p:nvPr/>
        </p:nvSpPr>
        <p:spPr>
          <a:xfrm>
            <a:off x="3427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8" name="Shape 788"/>
          <p:cNvSpPr/>
          <p:nvPr/>
        </p:nvSpPr>
        <p:spPr>
          <a:xfrm>
            <a:off x="3998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9" name="Shape 789"/>
          <p:cNvSpPr/>
          <p:nvPr/>
        </p:nvSpPr>
        <p:spPr>
          <a:xfrm>
            <a:off x="4569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0" name="Shape 790"/>
          <p:cNvSpPr/>
          <p:nvPr/>
        </p:nvSpPr>
        <p:spPr>
          <a:xfrm>
            <a:off x="5140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1" name="Shape 791"/>
          <p:cNvSpPr/>
          <p:nvPr/>
        </p:nvSpPr>
        <p:spPr>
          <a:xfrm>
            <a:off x="5711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2" name="Shape 792"/>
          <p:cNvSpPr/>
          <p:nvPr/>
        </p:nvSpPr>
        <p:spPr>
          <a:xfrm>
            <a:off x="6283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3" name="Shape 793"/>
          <p:cNvSpPr/>
          <p:nvPr/>
        </p:nvSpPr>
        <p:spPr>
          <a:xfrm>
            <a:off x="6854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4" name="Shape 794"/>
          <p:cNvSpPr/>
          <p:nvPr/>
        </p:nvSpPr>
        <p:spPr>
          <a:xfrm>
            <a:off x="7425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5" name="Shape 795"/>
          <p:cNvSpPr/>
          <p:nvPr/>
        </p:nvSpPr>
        <p:spPr>
          <a:xfrm>
            <a:off x="79967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6" name="Shape 796"/>
          <p:cNvSpPr/>
          <p:nvPr/>
        </p:nvSpPr>
        <p:spPr>
          <a:xfrm>
            <a:off x="85679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7" name="Shape 797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798" name="Shape 798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9" name="Shape 799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Shape 804"/>
          <p:cNvSpPr txBox="1"/>
          <p:nvPr>
            <p:ph type="ctrTitle"/>
          </p:nvPr>
        </p:nvSpPr>
        <p:spPr>
          <a:xfrm>
            <a:off x="1142400" y="571500"/>
            <a:ext cx="6856799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Практический блок</a:t>
            </a:r>
          </a:p>
        </p:txBody>
      </p:sp>
      <p:sp>
        <p:nvSpPr>
          <p:cNvPr id="805" name="Shape 805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6" name="Shape 806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7" name="Shape 807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8" name="Shape 808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9" name="Shape 809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0" name="Shape 810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811" name="Shape 811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2" name="Shape 812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3" name="Shape 813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4" name="Shape 814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5" name="Shape 815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6" name="Shape 816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7" name="Shape 817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8" name="Shape 818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9" name="Shape 819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0" name="Shape 820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1" name="Shape 821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2" name="Shape 822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3" name="Shape 823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4" name="Shape 824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5" name="Shape 825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6" name="Shape 826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7" name="Shape 827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8" name="Shape 828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9" name="Shape 829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0" name="Shape 830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831" name="Shape 831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832" name="Shape 832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Shape 837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Домашнее задание</a:t>
            </a:r>
          </a:p>
        </p:txBody>
      </p:sp>
      <p:sp>
        <p:nvSpPr>
          <p:cNvPr id="838" name="Shape 838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9" name="Shape 839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0" name="Shape 840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1" name="Shape 841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2" name="Shape 842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3" name="Shape 843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844" name="Shape 844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5" name="Shape 845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6" name="Shape 846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7" name="Shape 847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8" name="Shape 848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9" name="Shape 849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0" name="Shape 850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1" name="Shape 851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2" name="Shape 852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3" name="Shape 853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4" name="Shape 854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5" name="Shape 855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6" name="Shape 856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7" name="Shape 857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8" name="Shape 858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9" name="Shape 859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0" name="Shape 860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1" name="Shape 861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2" name="Shape 862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3" name="Shape 863"/>
          <p:cNvSpPr txBox="1"/>
          <p:nvPr>
            <p:ph type="ctrTitle"/>
          </p:nvPr>
        </p:nvSpPr>
        <p:spPr>
          <a:xfrm>
            <a:off x="1144800" y="1714500"/>
            <a:ext cx="6854400" cy="28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Font typeface="Arial"/>
              <a:buChar char="●"/>
            </a:pPr>
            <a:r>
              <a:rPr lang="ru" sz="1600">
                <a:solidFill>
                  <a:srgbClr val="2C2D30"/>
                </a:solidFill>
              </a:rPr>
              <a:t>Создать меню вашего сайта: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Font typeface="Arial"/>
              <a:buChar char="●"/>
            </a:pPr>
            <a:r>
              <a:rPr lang="ru" sz="1600">
                <a:solidFill>
                  <a:srgbClr val="2C2D30"/>
                </a:solidFill>
              </a:rPr>
              <a:t>Добавление картинок в каталоге и описании товара</a:t>
            </a: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C2D30"/>
              </a:buClr>
              <a:buSzPct val="100000"/>
              <a:buFont typeface="Arial"/>
              <a:buChar char="●"/>
            </a:pPr>
            <a:r>
              <a:rPr lang="ru" sz="1600">
                <a:solidFill>
                  <a:srgbClr val="2C2D30"/>
                </a:solidFill>
              </a:rPr>
              <a:t>Создание страницы контактной информации</a:t>
            </a:r>
          </a:p>
        </p:txBody>
      </p:sp>
      <p:sp>
        <p:nvSpPr>
          <p:cNvPr id="864" name="Shape 864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865" name="Shape 865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6" name="Shape 866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Shape 871"/>
          <p:cNvSpPr txBox="1"/>
          <p:nvPr>
            <p:ph type="ctrTitle"/>
          </p:nvPr>
        </p:nvSpPr>
        <p:spPr>
          <a:xfrm>
            <a:off x="1142400" y="571500"/>
            <a:ext cx="6856799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Вопросы участников ...</a:t>
            </a:r>
          </a:p>
        </p:txBody>
      </p:sp>
      <p:sp>
        <p:nvSpPr>
          <p:cNvPr id="872" name="Shape 872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3" name="Shape 873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4" name="Shape 874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5" name="Shape 875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6" name="Shape 876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7" name="Shape 877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878" name="Shape 878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9" name="Shape 879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0" name="Shape 880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1" name="Shape 881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2" name="Shape 882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3" name="Shape 883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4" name="Shape 884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5" name="Shape 885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6" name="Shape 886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7" name="Shape 887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8" name="Shape 888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9" name="Shape 889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0" name="Shape 890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1" name="Shape 891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2" name="Shape 892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3" name="Shape 893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4" name="Shape 894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5" name="Shape 895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6" name="Shape 896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7" name="Shape 897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898" name="Shape 898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9" name="Shape 899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ctrTitle"/>
          </p:nvPr>
        </p:nvSpPr>
        <p:spPr>
          <a:xfrm>
            <a:off x="1142400" y="571500"/>
            <a:ext cx="6854400" cy="709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Спецсимволы</a:t>
            </a:r>
          </a:p>
        </p:txBody>
      </p:sp>
      <p:sp>
        <p:nvSpPr>
          <p:cNvPr id="122" name="Shape 122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" name="Shape 127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128" name="Shape 128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148" name="Shape 148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 txBox="1"/>
          <p:nvPr/>
        </p:nvSpPr>
        <p:spPr>
          <a:xfrm>
            <a:off x="1144800" y="1245450"/>
            <a:ext cx="7425599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Для отображения символов, которых нет на клавиатуре, применяются специальные знаки, начинающиеся с амперсанда (&amp;) и заканчивающиеся точкой с запятой (;)</a:t>
            </a:r>
          </a:p>
        </p:txBody>
      </p:sp>
      <p:graphicFrame>
        <p:nvGraphicFramePr>
          <p:cNvPr id="151" name="Shape 151"/>
          <p:cNvGraphicFramePr/>
          <p:nvPr/>
        </p:nvGraphicFramePr>
        <p:xfrm>
          <a:off x="241375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{A7A407C6-91D9-4454-9D74-1A56FCC4DC1A}</a:tableStyleId>
              </a:tblPr>
              <a:tblGrid>
                <a:gridCol w="1513525"/>
                <a:gridCol w="1513525"/>
                <a:gridCol w="1513525"/>
              </a:tblGrid>
              <a:tr h="3962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Код в HTML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Внешний вид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Описание</a:t>
                      </a: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&amp;nbsp;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 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неразрывный пробел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&amp;copy;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©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знак copyright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&amp;quot; и &amp;raquo;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00000"/>
                        <a:buFont typeface="Arial"/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</a:rPr>
                        <a:t> “ и »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00000"/>
                        <a:buFont typeface="Arial"/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двойные кавычки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&amp;lt; и &amp;gt;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00000"/>
                        <a:buFont typeface="Arial"/>
                        <a:buNone/>
                      </a:pPr>
                      <a:r>
                        <a:rPr lang="ru">
                          <a:solidFill>
                            <a:schemeClr val="dk1"/>
                          </a:solidFill>
                        </a:rPr>
                        <a:t>&lt; и &gt;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ru"/>
                        <a:t>символы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&amp;prime;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′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одиночный штрих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ru"/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ru"/>
                        <a:t>...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ru"/>
                        <a:t>...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Альтернативный метод - Типограф</a:t>
            </a:r>
          </a:p>
        </p:txBody>
      </p:sp>
      <p:sp>
        <p:nvSpPr>
          <p:cNvPr id="157" name="Shape 157"/>
          <p:cNvSpPr txBox="1"/>
          <p:nvPr>
            <p:ph type="ctrTitle"/>
          </p:nvPr>
        </p:nvSpPr>
        <p:spPr>
          <a:xfrm>
            <a:off x="1142375" y="1714450"/>
            <a:ext cx="6854400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600">
                <a:solidFill>
                  <a:srgbClr val="2C2D30"/>
                </a:solidFill>
              </a:rPr>
              <a:t>Типограф — это средство онлайн подготовки текста к веб-изданию. Он помогает избежать ручной замены огромного количества текста, расстановки кавычек, неразрывных пробелов, всевозможных символов, которых нет на клавиатуре.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-799826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799826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-799826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-799826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164" name="Shape 164"/>
          <p:cNvSpPr/>
          <p:nvPr/>
        </p:nvSpPr>
        <p:spPr>
          <a:xfrm>
            <a:off x="-799826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-799826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-26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5711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1142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1713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2284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2855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3427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3998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4569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5140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5711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" name="Shape 178"/>
          <p:cNvSpPr/>
          <p:nvPr/>
        </p:nvSpPr>
        <p:spPr>
          <a:xfrm>
            <a:off x="6283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6854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7425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/>
          <p:nvPr/>
        </p:nvSpPr>
        <p:spPr>
          <a:xfrm>
            <a:off x="79967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/>
          <p:nvPr/>
        </p:nvSpPr>
        <p:spPr>
          <a:xfrm>
            <a:off x="85679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" name="Shape 183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184" name="Shape 184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type="ctrTitle"/>
          </p:nvPr>
        </p:nvSpPr>
        <p:spPr>
          <a:xfrm>
            <a:off x="1142400" y="57150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Комментарии</a:t>
            </a:r>
          </a:p>
        </p:txBody>
      </p:sp>
      <p:sp>
        <p:nvSpPr>
          <p:cNvPr id="191" name="Shape 191"/>
          <p:cNvSpPr txBox="1"/>
          <p:nvPr>
            <p:ph type="ctrTitle"/>
          </p:nvPr>
        </p:nvSpPr>
        <p:spPr>
          <a:xfrm>
            <a:off x="1142375" y="1714450"/>
            <a:ext cx="6854400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600">
                <a:solidFill>
                  <a:srgbClr val="B7B7B7"/>
                </a:solidFill>
              </a:rPr>
              <a:t>&lt;!-- Описание основной части сайта --&gt;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600">
                <a:solidFill>
                  <a:srgbClr val="2C2D30"/>
                </a:solidFill>
              </a:rPr>
              <a:t>&lt;p&gt;Текст основной части сайта&lt;/p&gt;</a:t>
            </a: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  <a:p>
            <a:pPr lv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2C2D30"/>
              </a:solidFill>
            </a:endParaRPr>
          </a:p>
        </p:txBody>
      </p:sp>
      <p:sp>
        <p:nvSpPr>
          <p:cNvPr id="192" name="Shape 192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/>
          <p:nvPr/>
        </p:nvSpPr>
        <p:spPr>
          <a:xfrm>
            <a:off x="-799826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-799826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-799826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-799826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198" name="Shape 198"/>
          <p:cNvSpPr/>
          <p:nvPr/>
        </p:nvSpPr>
        <p:spPr>
          <a:xfrm>
            <a:off x="-799826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-799826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" name="Shape 200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" name="Shape 201"/>
          <p:cNvSpPr/>
          <p:nvPr/>
        </p:nvSpPr>
        <p:spPr>
          <a:xfrm>
            <a:off x="-26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" name="Shape 202"/>
          <p:cNvSpPr/>
          <p:nvPr/>
        </p:nvSpPr>
        <p:spPr>
          <a:xfrm>
            <a:off x="5711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" name="Shape 203"/>
          <p:cNvSpPr/>
          <p:nvPr/>
        </p:nvSpPr>
        <p:spPr>
          <a:xfrm>
            <a:off x="1142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1713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2284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2855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3427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3998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4569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51407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57119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62831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" name="Shape 213"/>
          <p:cNvSpPr/>
          <p:nvPr/>
        </p:nvSpPr>
        <p:spPr>
          <a:xfrm>
            <a:off x="68543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7425573" y="-80009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79967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8567973" y="-800099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218" name="Shape 218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Shape 219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ctrTitle"/>
          </p:nvPr>
        </p:nvSpPr>
        <p:spPr>
          <a:xfrm>
            <a:off x="1142400" y="571500"/>
            <a:ext cx="6856799" cy="400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Гиперссылки</a:t>
            </a:r>
          </a:p>
        </p:txBody>
      </p:sp>
      <p:sp>
        <p:nvSpPr>
          <p:cNvPr id="225" name="Shape 225"/>
          <p:cNvSpPr/>
          <p:nvPr/>
        </p:nvSpPr>
        <p:spPr>
          <a:xfrm>
            <a:off x="-799801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" name="Shape 226"/>
          <p:cNvSpPr/>
          <p:nvPr/>
        </p:nvSpPr>
        <p:spPr>
          <a:xfrm>
            <a:off x="-799801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" name="Shape 227"/>
          <p:cNvSpPr/>
          <p:nvPr/>
        </p:nvSpPr>
        <p:spPr>
          <a:xfrm>
            <a:off x="-799801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" name="Shape 228"/>
          <p:cNvSpPr/>
          <p:nvPr/>
        </p:nvSpPr>
        <p:spPr>
          <a:xfrm>
            <a:off x="-799801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/>
          <p:nvPr/>
        </p:nvSpPr>
        <p:spPr>
          <a:xfrm>
            <a:off x="-799801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-799801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231" name="Shape 231"/>
          <p:cNvSpPr/>
          <p:nvPr/>
        </p:nvSpPr>
        <p:spPr>
          <a:xfrm>
            <a:off x="-799801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" name="Shape 232"/>
          <p:cNvSpPr/>
          <p:nvPr/>
        </p:nvSpPr>
        <p:spPr>
          <a:xfrm>
            <a:off x="-799801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" name="Shape 233"/>
          <p:cNvSpPr/>
          <p:nvPr/>
        </p:nvSpPr>
        <p:spPr>
          <a:xfrm>
            <a:off x="-799801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" name="Shape 234"/>
          <p:cNvSpPr/>
          <p:nvPr/>
        </p:nvSpPr>
        <p:spPr>
          <a:xfrm>
            <a:off x="2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" name="Shape 235"/>
          <p:cNvSpPr/>
          <p:nvPr/>
        </p:nvSpPr>
        <p:spPr>
          <a:xfrm>
            <a:off x="5735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1144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" name="Shape 237"/>
          <p:cNvSpPr/>
          <p:nvPr/>
        </p:nvSpPr>
        <p:spPr>
          <a:xfrm>
            <a:off x="1715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2287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/>
          <p:nvPr/>
        </p:nvSpPr>
        <p:spPr>
          <a:xfrm>
            <a:off x="2858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3429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1" name="Shape 241"/>
          <p:cNvSpPr/>
          <p:nvPr/>
        </p:nvSpPr>
        <p:spPr>
          <a:xfrm>
            <a:off x="4000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" name="Shape 242"/>
          <p:cNvSpPr/>
          <p:nvPr/>
        </p:nvSpPr>
        <p:spPr>
          <a:xfrm>
            <a:off x="4571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3" name="Shape 243"/>
          <p:cNvSpPr/>
          <p:nvPr/>
        </p:nvSpPr>
        <p:spPr>
          <a:xfrm>
            <a:off x="51431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57143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" name="Shape 245"/>
          <p:cNvSpPr/>
          <p:nvPr/>
        </p:nvSpPr>
        <p:spPr>
          <a:xfrm>
            <a:off x="62855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" name="Shape 246"/>
          <p:cNvSpPr/>
          <p:nvPr/>
        </p:nvSpPr>
        <p:spPr>
          <a:xfrm>
            <a:off x="68567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7" name="Shape 247"/>
          <p:cNvSpPr/>
          <p:nvPr/>
        </p:nvSpPr>
        <p:spPr>
          <a:xfrm>
            <a:off x="7427998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" name="Shape 248"/>
          <p:cNvSpPr/>
          <p:nvPr/>
        </p:nvSpPr>
        <p:spPr>
          <a:xfrm>
            <a:off x="79991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9" name="Shape 249"/>
          <p:cNvSpPr/>
          <p:nvPr/>
        </p:nvSpPr>
        <p:spPr>
          <a:xfrm>
            <a:off x="8570398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" name="Shape 250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251" name="Shape 251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Shape 252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/>
          <p:nvPr>
            <p:ph type="ctrTitle"/>
          </p:nvPr>
        </p:nvSpPr>
        <p:spPr>
          <a:xfrm>
            <a:off x="1142400" y="57145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Относительные ссылки:</a:t>
            </a:r>
          </a:p>
        </p:txBody>
      </p:sp>
      <p:sp>
        <p:nvSpPr>
          <p:cNvPr id="258" name="Shape 258"/>
          <p:cNvSpPr txBox="1"/>
          <p:nvPr>
            <p:ph type="ctrTitle"/>
          </p:nvPr>
        </p:nvSpPr>
        <p:spPr>
          <a:xfrm>
            <a:off x="1142375" y="1714450"/>
            <a:ext cx="6854400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4C5D6E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2400">
                <a:solidFill>
                  <a:srgbClr val="2C2D30"/>
                </a:solidFill>
              </a:rPr>
              <a:t>&lt;a </a:t>
            </a:r>
            <a:r>
              <a:rPr lang="ru" sz="2400">
                <a:solidFill>
                  <a:srgbClr val="674EA7"/>
                </a:solidFill>
              </a:rPr>
              <a:t>href</a:t>
            </a:r>
            <a:r>
              <a:rPr lang="ru" sz="2400">
                <a:solidFill>
                  <a:srgbClr val="2C2D30"/>
                </a:solidFill>
              </a:rPr>
              <a:t>=“</a:t>
            </a:r>
            <a:r>
              <a:rPr lang="ru" sz="2400">
                <a:solidFill>
                  <a:srgbClr val="38761D"/>
                </a:solidFill>
              </a:rPr>
              <a:t>Ссылаемый документ.html</a:t>
            </a:r>
            <a:r>
              <a:rPr lang="ru" sz="2400">
                <a:solidFill>
                  <a:srgbClr val="2C2D30"/>
                </a:solidFill>
              </a:rPr>
              <a:t>”&gt;</a:t>
            </a:r>
            <a:r>
              <a:rPr lang="ru" sz="2400">
                <a:solidFill>
                  <a:srgbClr val="0000FF"/>
                </a:solidFill>
              </a:rPr>
              <a:t> </a:t>
            </a:r>
          </a:p>
          <a:p>
            <a:pPr indent="457200"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2400" u="sng">
                <a:solidFill>
                  <a:srgbClr val="0000FF"/>
                </a:solidFill>
              </a:rPr>
              <a:t>текст ссылки, который видит пользователь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2400">
                <a:solidFill>
                  <a:srgbClr val="2C2D30"/>
                </a:solidFill>
              </a:rPr>
              <a:t>&lt;/a&gt;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2C2D30"/>
              </a:solidFill>
            </a:endParaRPr>
          </a:p>
        </p:txBody>
      </p:sp>
      <p:sp>
        <p:nvSpPr>
          <p:cNvPr id="259" name="Shape 259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" name="Shape 260"/>
          <p:cNvSpPr/>
          <p:nvPr/>
        </p:nvSpPr>
        <p:spPr>
          <a:xfrm>
            <a:off x="-799826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" name="Shape 261"/>
          <p:cNvSpPr/>
          <p:nvPr/>
        </p:nvSpPr>
        <p:spPr>
          <a:xfrm>
            <a:off x="-799826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" name="Shape 262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" name="Shape 263"/>
          <p:cNvSpPr/>
          <p:nvPr/>
        </p:nvSpPr>
        <p:spPr>
          <a:xfrm>
            <a:off x="-799826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4" name="Shape 264"/>
          <p:cNvSpPr/>
          <p:nvPr/>
        </p:nvSpPr>
        <p:spPr>
          <a:xfrm>
            <a:off x="-799826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265" name="Shape 265"/>
          <p:cNvSpPr/>
          <p:nvPr/>
        </p:nvSpPr>
        <p:spPr>
          <a:xfrm>
            <a:off x="-799826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" name="Shape 266"/>
          <p:cNvSpPr/>
          <p:nvPr/>
        </p:nvSpPr>
        <p:spPr>
          <a:xfrm>
            <a:off x="-799826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" name="Shape 267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8" name="Shape 268"/>
          <p:cNvSpPr/>
          <p:nvPr/>
        </p:nvSpPr>
        <p:spPr>
          <a:xfrm>
            <a:off x="-26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571173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" name="Shape 270"/>
          <p:cNvSpPr/>
          <p:nvPr/>
        </p:nvSpPr>
        <p:spPr>
          <a:xfrm>
            <a:off x="11423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" name="Shape 271"/>
          <p:cNvSpPr/>
          <p:nvPr/>
        </p:nvSpPr>
        <p:spPr>
          <a:xfrm>
            <a:off x="17135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2" name="Shape 272"/>
          <p:cNvSpPr/>
          <p:nvPr/>
        </p:nvSpPr>
        <p:spPr>
          <a:xfrm>
            <a:off x="22847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3" name="Shape 273"/>
          <p:cNvSpPr/>
          <p:nvPr/>
        </p:nvSpPr>
        <p:spPr>
          <a:xfrm>
            <a:off x="28559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4" name="Shape 274"/>
          <p:cNvSpPr/>
          <p:nvPr/>
        </p:nvSpPr>
        <p:spPr>
          <a:xfrm>
            <a:off x="34271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" name="Shape 275"/>
          <p:cNvSpPr/>
          <p:nvPr/>
        </p:nvSpPr>
        <p:spPr>
          <a:xfrm>
            <a:off x="39983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" name="Shape 276"/>
          <p:cNvSpPr/>
          <p:nvPr/>
        </p:nvSpPr>
        <p:spPr>
          <a:xfrm>
            <a:off x="45695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7" name="Shape 277"/>
          <p:cNvSpPr/>
          <p:nvPr/>
        </p:nvSpPr>
        <p:spPr>
          <a:xfrm>
            <a:off x="51407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" name="Shape 278"/>
          <p:cNvSpPr/>
          <p:nvPr/>
        </p:nvSpPr>
        <p:spPr>
          <a:xfrm>
            <a:off x="57119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" name="Shape 279"/>
          <p:cNvSpPr/>
          <p:nvPr/>
        </p:nvSpPr>
        <p:spPr>
          <a:xfrm>
            <a:off x="62831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0" name="Shape 280"/>
          <p:cNvSpPr/>
          <p:nvPr/>
        </p:nvSpPr>
        <p:spPr>
          <a:xfrm>
            <a:off x="68543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" name="Shape 281"/>
          <p:cNvSpPr/>
          <p:nvPr/>
        </p:nvSpPr>
        <p:spPr>
          <a:xfrm>
            <a:off x="74255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2" name="Shape 282"/>
          <p:cNvSpPr/>
          <p:nvPr/>
        </p:nvSpPr>
        <p:spPr>
          <a:xfrm>
            <a:off x="7996773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/>
          <p:nvPr/>
        </p:nvSpPr>
        <p:spPr>
          <a:xfrm>
            <a:off x="8567973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4" name="Shape 284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285" name="Shape 285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Shape 286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ctrTitle"/>
          </p:nvPr>
        </p:nvSpPr>
        <p:spPr>
          <a:xfrm>
            <a:off x="1142400" y="57145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Абсолютные ссылки:</a:t>
            </a:r>
          </a:p>
        </p:txBody>
      </p:sp>
      <p:sp>
        <p:nvSpPr>
          <p:cNvPr id="292" name="Shape 292"/>
          <p:cNvSpPr txBox="1"/>
          <p:nvPr>
            <p:ph type="ctrTitle"/>
          </p:nvPr>
        </p:nvSpPr>
        <p:spPr>
          <a:xfrm>
            <a:off x="1142375" y="1714450"/>
            <a:ext cx="6854400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2400">
                <a:solidFill>
                  <a:srgbClr val="2C2D30"/>
                </a:solidFill>
              </a:rPr>
              <a:t>&lt;a </a:t>
            </a:r>
            <a:r>
              <a:rPr lang="ru" sz="2400">
                <a:solidFill>
                  <a:srgbClr val="674EA7"/>
                </a:solidFill>
              </a:rPr>
              <a:t>href</a:t>
            </a:r>
            <a:r>
              <a:rPr lang="ru" sz="2400">
                <a:solidFill>
                  <a:srgbClr val="2C2D30"/>
                </a:solidFill>
              </a:rPr>
              <a:t>=”</a:t>
            </a:r>
            <a:r>
              <a:rPr lang="ru" sz="2400" u="sng">
                <a:solidFill>
                  <a:schemeClr val="hlink"/>
                </a:solidFill>
                <a:hlinkClick r:id="rId3"/>
              </a:rPr>
              <a:t>http://yandex.ru</a:t>
            </a:r>
            <a:r>
              <a:rPr lang="ru" sz="2400">
                <a:solidFill>
                  <a:srgbClr val="2C2D30"/>
                </a:solidFill>
              </a:rPr>
              <a:t>” </a:t>
            </a:r>
            <a:r>
              <a:rPr lang="ru" sz="2400">
                <a:solidFill>
                  <a:srgbClr val="674EA7"/>
                </a:solidFill>
              </a:rPr>
              <a:t>target</a:t>
            </a:r>
            <a:r>
              <a:rPr lang="ru" sz="2400">
                <a:solidFill>
                  <a:srgbClr val="2C2D30"/>
                </a:solidFill>
              </a:rPr>
              <a:t>=“</a:t>
            </a:r>
            <a:r>
              <a:rPr lang="ru" sz="2400">
                <a:solidFill>
                  <a:srgbClr val="38761D"/>
                </a:solidFill>
              </a:rPr>
              <a:t>_blank</a:t>
            </a:r>
            <a:r>
              <a:rPr lang="ru" sz="2400">
                <a:solidFill>
                  <a:srgbClr val="2C2D30"/>
                </a:solidFill>
              </a:rPr>
              <a:t>”&gt;</a:t>
            </a:r>
            <a:r>
              <a:rPr lang="ru" sz="2400">
                <a:solidFill>
                  <a:srgbClr val="0000FF"/>
                </a:solidFill>
              </a:rPr>
              <a:t> </a:t>
            </a:r>
          </a:p>
          <a:p>
            <a:pPr indent="457200"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2400" u="sng">
                <a:solidFill>
                  <a:srgbClr val="0000FF"/>
                </a:solidFill>
              </a:rPr>
              <a:t>перейти на яндекс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2400">
                <a:solidFill>
                  <a:srgbClr val="2C2D30"/>
                </a:solidFill>
              </a:rPr>
              <a:t>&lt;/a&gt;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2C2D30"/>
              </a:solidFill>
            </a:endParaRPr>
          </a:p>
        </p:txBody>
      </p:sp>
      <p:sp>
        <p:nvSpPr>
          <p:cNvPr id="293" name="Shape 293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4" name="Shape 294"/>
          <p:cNvSpPr/>
          <p:nvPr/>
        </p:nvSpPr>
        <p:spPr>
          <a:xfrm>
            <a:off x="-799826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" name="Shape 295"/>
          <p:cNvSpPr/>
          <p:nvPr/>
        </p:nvSpPr>
        <p:spPr>
          <a:xfrm>
            <a:off x="-799826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6" name="Shape 296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" name="Shape 297"/>
          <p:cNvSpPr/>
          <p:nvPr/>
        </p:nvSpPr>
        <p:spPr>
          <a:xfrm>
            <a:off x="-799826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8" name="Shape 298"/>
          <p:cNvSpPr/>
          <p:nvPr/>
        </p:nvSpPr>
        <p:spPr>
          <a:xfrm>
            <a:off x="-799826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299" name="Shape 299"/>
          <p:cNvSpPr/>
          <p:nvPr/>
        </p:nvSpPr>
        <p:spPr>
          <a:xfrm>
            <a:off x="-799826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0" name="Shape 300"/>
          <p:cNvSpPr/>
          <p:nvPr/>
        </p:nvSpPr>
        <p:spPr>
          <a:xfrm>
            <a:off x="-799826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1" name="Shape 301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2" name="Shape 302"/>
          <p:cNvSpPr/>
          <p:nvPr/>
        </p:nvSpPr>
        <p:spPr>
          <a:xfrm>
            <a:off x="-26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" name="Shape 303"/>
          <p:cNvSpPr/>
          <p:nvPr/>
        </p:nvSpPr>
        <p:spPr>
          <a:xfrm>
            <a:off x="571173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4" name="Shape 304"/>
          <p:cNvSpPr/>
          <p:nvPr/>
        </p:nvSpPr>
        <p:spPr>
          <a:xfrm>
            <a:off x="11423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17135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22847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" name="Shape 307"/>
          <p:cNvSpPr/>
          <p:nvPr/>
        </p:nvSpPr>
        <p:spPr>
          <a:xfrm>
            <a:off x="28559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" name="Shape 308"/>
          <p:cNvSpPr/>
          <p:nvPr/>
        </p:nvSpPr>
        <p:spPr>
          <a:xfrm>
            <a:off x="34271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" name="Shape 309"/>
          <p:cNvSpPr/>
          <p:nvPr/>
        </p:nvSpPr>
        <p:spPr>
          <a:xfrm>
            <a:off x="39983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" name="Shape 310"/>
          <p:cNvSpPr/>
          <p:nvPr/>
        </p:nvSpPr>
        <p:spPr>
          <a:xfrm>
            <a:off x="45695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1" name="Shape 311"/>
          <p:cNvSpPr/>
          <p:nvPr/>
        </p:nvSpPr>
        <p:spPr>
          <a:xfrm>
            <a:off x="51407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2" name="Shape 312"/>
          <p:cNvSpPr/>
          <p:nvPr/>
        </p:nvSpPr>
        <p:spPr>
          <a:xfrm>
            <a:off x="57119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" name="Shape 313"/>
          <p:cNvSpPr/>
          <p:nvPr/>
        </p:nvSpPr>
        <p:spPr>
          <a:xfrm>
            <a:off x="62831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4" name="Shape 314"/>
          <p:cNvSpPr/>
          <p:nvPr/>
        </p:nvSpPr>
        <p:spPr>
          <a:xfrm>
            <a:off x="68543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5" name="Shape 315"/>
          <p:cNvSpPr/>
          <p:nvPr/>
        </p:nvSpPr>
        <p:spPr>
          <a:xfrm>
            <a:off x="74255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" name="Shape 316"/>
          <p:cNvSpPr/>
          <p:nvPr/>
        </p:nvSpPr>
        <p:spPr>
          <a:xfrm>
            <a:off x="7996773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7" name="Shape 317"/>
          <p:cNvSpPr/>
          <p:nvPr/>
        </p:nvSpPr>
        <p:spPr>
          <a:xfrm>
            <a:off x="8567973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8" name="Shape 318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319" name="Shape 319"/>
          <p:cNvPicPr preferRelativeResize="0"/>
          <p:nvPr/>
        </p:nvPicPr>
        <p:blipFill rotWithShape="1">
          <a:blip r:embed="rId4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Shape 320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type="ctrTitle"/>
          </p:nvPr>
        </p:nvSpPr>
        <p:spPr>
          <a:xfrm>
            <a:off x="1142400" y="571450"/>
            <a:ext cx="6854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ru" sz="3200">
                <a:solidFill>
                  <a:srgbClr val="4C5D6E"/>
                </a:solidFill>
              </a:rPr>
              <a:t>Якоря в гиперссылках</a:t>
            </a:r>
          </a:p>
        </p:txBody>
      </p:sp>
      <p:sp>
        <p:nvSpPr>
          <p:cNvPr id="326" name="Shape 326"/>
          <p:cNvSpPr txBox="1"/>
          <p:nvPr>
            <p:ph type="ctrTitle"/>
          </p:nvPr>
        </p:nvSpPr>
        <p:spPr>
          <a:xfrm>
            <a:off x="1142375" y="1714450"/>
            <a:ext cx="7425599" cy="285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2C2D30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2400">
                <a:solidFill>
                  <a:srgbClr val="2C2D30"/>
                </a:solidFill>
              </a:rPr>
              <a:t>&lt;a </a:t>
            </a:r>
            <a:r>
              <a:rPr lang="ru" sz="2400">
                <a:solidFill>
                  <a:srgbClr val="674EA7"/>
                </a:solidFill>
              </a:rPr>
              <a:t>href</a:t>
            </a:r>
            <a:r>
              <a:rPr lang="ru" sz="2400">
                <a:solidFill>
                  <a:srgbClr val="2C2D30"/>
                </a:solidFill>
              </a:rPr>
              <a:t>=“#</a:t>
            </a:r>
            <a:r>
              <a:rPr lang="ru" sz="2400">
                <a:solidFill>
                  <a:srgbClr val="A61C00"/>
                </a:solidFill>
              </a:rPr>
              <a:t>name_id</a:t>
            </a:r>
            <a:r>
              <a:rPr lang="ru" sz="2400">
                <a:solidFill>
                  <a:srgbClr val="2C2D30"/>
                </a:solidFill>
              </a:rPr>
              <a:t>”&gt;</a:t>
            </a:r>
            <a:r>
              <a:rPr lang="ru" sz="2400" u="sng">
                <a:solidFill>
                  <a:srgbClr val="0000FF"/>
                </a:solidFill>
              </a:rPr>
              <a:t>прочитать 10 параграф</a:t>
            </a:r>
            <a:r>
              <a:rPr lang="ru" sz="2400">
                <a:solidFill>
                  <a:srgbClr val="2C2D30"/>
                </a:solidFill>
              </a:rPr>
              <a:t>&lt;/a&gt;</a:t>
            </a:r>
            <a:r>
              <a:rPr lang="ru" sz="2400">
                <a:solidFill>
                  <a:srgbClr val="0000FF"/>
                </a:solidFill>
              </a:rPr>
              <a:t> 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0000FF"/>
              </a:solidFill>
            </a:endParaRP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2400">
                <a:solidFill>
                  <a:srgbClr val="2C2D30"/>
                </a:solidFill>
              </a:rPr>
              <a:t>&lt;h1 </a:t>
            </a:r>
            <a:r>
              <a:rPr lang="ru" sz="2400">
                <a:solidFill>
                  <a:srgbClr val="674EA7"/>
                </a:solidFill>
              </a:rPr>
              <a:t>id</a:t>
            </a:r>
            <a:r>
              <a:rPr lang="ru" sz="2400">
                <a:solidFill>
                  <a:srgbClr val="2C2D30"/>
                </a:solidFill>
              </a:rPr>
              <a:t>=“</a:t>
            </a:r>
            <a:r>
              <a:rPr lang="ru" sz="2400">
                <a:solidFill>
                  <a:srgbClr val="A61C00"/>
                </a:solidFill>
              </a:rPr>
              <a:t>name_id</a:t>
            </a:r>
            <a:r>
              <a:rPr lang="ru" sz="2400">
                <a:solidFill>
                  <a:srgbClr val="2C2D30"/>
                </a:solidFill>
              </a:rPr>
              <a:t>”&gt; </a:t>
            </a:r>
          </a:p>
          <a:p>
            <a:pPr indent="457200"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2400">
                <a:solidFill>
                  <a:srgbClr val="2C2D30"/>
                </a:solidFill>
              </a:rPr>
              <a:t>Вот и долгожданный параграф</a:t>
            </a: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ru" sz="2400">
                <a:solidFill>
                  <a:srgbClr val="2C2D30"/>
                </a:solidFill>
              </a:rPr>
              <a:t>&lt;/h1&gt;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2C2D30"/>
              </a:solidFill>
            </a:endParaRPr>
          </a:p>
        </p:txBody>
      </p:sp>
      <p:sp>
        <p:nvSpPr>
          <p:cNvPr id="327" name="Shape 327"/>
          <p:cNvSpPr/>
          <p:nvPr/>
        </p:nvSpPr>
        <p:spPr>
          <a:xfrm>
            <a:off x="-799826" y="1714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8" name="Shape 328"/>
          <p:cNvSpPr/>
          <p:nvPr/>
        </p:nvSpPr>
        <p:spPr>
          <a:xfrm>
            <a:off x="-799826" y="2286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9" name="Shape 329"/>
          <p:cNvSpPr/>
          <p:nvPr/>
        </p:nvSpPr>
        <p:spPr>
          <a:xfrm>
            <a:off x="-799826" y="28575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0" name="Shape 330"/>
          <p:cNvSpPr/>
          <p:nvPr/>
        </p:nvSpPr>
        <p:spPr>
          <a:xfrm>
            <a:off x="-799826" y="3429009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1" name="Shape 331"/>
          <p:cNvSpPr/>
          <p:nvPr/>
        </p:nvSpPr>
        <p:spPr>
          <a:xfrm>
            <a:off x="-799826" y="4000508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2" name="Shape 332"/>
          <p:cNvSpPr/>
          <p:nvPr/>
        </p:nvSpPr>
        <p:spPr>
          <a:xfrm>
            <a:off x="-799826" y="4572008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   </a:t>
            </a:r>
          </a:p>
        </p:txBody>
      </p:sp>
      <p:sp>
        <p:nvSpPr>
          <p:cNvPr id="333" name="Shape 333"/>
          <p:cNvSpPr/>
          <p:nvPr/>
        </p:nvSpPr>
        <p:spPr>
          <a:xfrm>
            <a:off x="-799826" y="11430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-799826" y="571510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5" name="Shape 335"/>
          <p:cNvSpPr/>
          <p:nvPr/>
        </p:nvSpPr>
        <p:spPr>
          <a:xfrm>
            <a:off x="-799826" y="-12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6" name="Shape 336"/>
          <p:cNvSpPr/>
          <p:nvPr/>
        </p:nvSpPr>
        <p:spPr>
          <a:xfrm>
            <a:off x="-26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7" name="Shape 337"/>
          <p:cNvSpPr/>
          <p:nvPr/>
        </p:nvSpPr>
        <p:spPr>
          <a:xfrm>
            <a:off x="571173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8" name="Shape 338"/>
          <p:cNvSpPr/>
          <p:nvPr/>
        </p:nvSpPr>
        <p:spPr>
          <a:xfrm>
            <a:off x="11423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9" name="Shape 339"/>
          <p:cNvSpPr/>
          <p:nvPr/>
        </p:nvSpPr>
        <p:spPr>
          <a:xfrm>
            <a:off x="17135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0" name="Shape 340"/>
          <p:cNvSpPr/>
          <p:nvPr/>
        </p:nvSpPr>
        <p:spPr>
          <a:xfrm>
            <a:off x="22847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1" name="Shape 341"/>
          <p:cNvSpPr/>
          <p:nvPr/>
        </p:nvSpPr>
        <p:spPr>
          <a:xfrm>
            <a:off x="28559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2" name="Shape 342"/>
          <p:cNvSpPr/>
          <p:nvPr/>
        </p:nvSpPr>
        <p:spPr>
          <a:xfrm>
            <a:off x="34271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39983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4" name="Shape 344"/>
          <p:cNvSpPr/>
          <p:nvPr/>
        </p:nvSpPr>
        <p:spPr>
          <a:xfrm>
            <a:off x="45695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5" name="Shape 345"/>
          <p:cNvSpPr/>
          <p:nvPr/>
        </p:nvSpPr>
        <p:spPr>
          <a:xfrm>
            <a:off x="51407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6" name="Shape 346"/>
          <p:cNvSpPr/>
          <p:nvPr/>
        </p:nvSpPr>
        <p:spPr>
          <a:xfrm>
            <a:off x="57119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7" name="Shape 347"/>
          <p:cNvSpPr/>
          <p:nvPr/>
        </p:nvSpPr>
        <p:spPr>
          <a:xfrm>
            <a:off x="62831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8" name="Shape 348"/>
          <p:cNvSpPr/>
          <p:nvPr/>
        </p:nvSpPr>
        <p:spPr>
          <a:xfrm>
            <a:off x="68543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9" name="Shape 349"/>
          <p:cNvSpPr/>
          <p:nvPr/>
        </p:nvSpPr>
        <p:spPr>
          <a:xfrm>
            <a:off x="7425573" y="-800174"/>
            <a:ext cx="571200" cy="57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0" name="Shape 350"/>
          <p:cNvSpPr/>
          <p:nvPr/>
        </p:nvSpPr>
        <p:spPr>
          <a:xfrm>
            <a:off x="7996773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1" name="Shape 351"/>
          <p:cNvSpPr/>
          <p:nvPr/>
        </p:nvSpPr>
        <p:spPr>
          <a:xfrm>
            <a:off x="8567973" y="-800174"/>
            <a:ext cx="571200" cy="5715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rgbClr val="BDC2CA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2" name="Shape 352"/>
          <p:cNvSpPr/>
          <p:nvPr/>
        </p:nvSpPr>
        <p:spPr>
          <a:xfrm>
            <a:off x="571173" y="4572010"/>
            <a:ext cx="571200" cy="5715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ading-logo.png" id="353" name="Shape 353"/>
          <p:cNvPicPr preferRelativeResize="0"/>
          <p:nvPr/>
        </p:nvPicPr>
        <p:blipFill rotWithShape="1">
          <a:blip r:embed="rId3">
            <a:alphaModFix/>
          </a:blip>
          <a:srcRect b="-14482" l="-19008" r="-19036" t="-14482"/>
          <a:stretch/>
        </p:blipFill>
        <p:spPr>
          <a:xfrm>
            <a:off x="571175" y="4572000"/>
            <a:ext cx="571199" cy="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Shape 354"/>
          <p:cNvSpPr/>
          <p:nvPr/>
        </p:nvSpPr>
        <p:spPr>
          <a:xfrm>
            <a:off x="571175" y="0"/>
            <a:ext cx="571200" cy="1902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